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handoutMasterIdLst>
    <p:handoutMasterId r:id="rId56"/>
  </p:handoutMasterIdLst>
  <p:sldIdLst>
    <p:sldId id="1348" r:id="rId2"/>
    <p:sldId id="1362" r:id="rId3"/>
    <p:sldId id="1227" r:id="rId4"/>
    <p:sldId id="1148" r:id="rId5"/>
    <p:sldId id="958" r:id="rId6"/>
    <p:sldId id="1040" r:id="rId7"/>
    <p:sldId id="1049" r:id="rId8"/>
    <p:sldId id="1294" r:id="rId9"/>
    <p:sldId id="1357" r:id="rId10"/>
    <p:sldId id="1115" r:id="rId11"/>
    <p:sldId id="1114" r:id="rId12"/>
    <p:sldId id="1355" r:id="rId13"/>
    <p:sldId id="1353" r:id="rId14"/>
    <p:sldId id="1354" r:id="rId15"/>
    <p:sldId id="1358" r:id="rId16"/>
    <p:sldId id="1295" r:id="rId17"/>
    <p:sldId id="1296" r:id="rId18"/>
    <p:sldId id="1297" r:id="rId19"/>
    <p:sldId id="1019" r:id="rId20"/>
    <p:sldId id="1022" r:id="rId21"/>
    <p:sldId id="1023" r:id="rId22"/>
    <p:sldId id="1013" r:id="rId23"/>
    <p:sldId id="1359" r:id="rId24"/>
    <p:sldId id="1134" r:id="rId25"/>
    <p:sldId id="1360" r:id="rId26"/>
    <p:sldId id="1278" r:id="rId27"/>
    <p:sldId id="1322" r:id="rId28"/>
    <p:sldId id="1279" r:id="rId29"/>
    <p:sldId id="1200" r:id="rId30"/>
    <p:sldId id="1281" r:id="rId31"/>
    <p:sldId id="1288" r:id="rId32"/>
    <p:sldId id="1110" r:id="rId33"/>
    <p:sldId id="1096" r:id="rId34"/>
    <p:sldId id="1097" r:id="rId35"/>
    <p:sldId id="1292" r:id="rId36"/>
    <p:sldId id="1361" r:id="rId37"/>
    <p:sldId id="1298" r:id="rId38"/>
    <p:sldId id="1331" r:id="rId39"/>
    <p:sldId id="1346" r:id="rId40"/>
    <p:sldId id="1293" r:id="rId41"/>
    <p:sldId id="1328" r:id="rId42"/>
    <p:sldId id="1327" r:id="rId43"/>
    <p:sldId id="1337" r:id="rId44"/>
    <p:sldId id="1329" r:id="rId45"/>
    <p:sldId id="1340" r:id="rId46"/>
    <p:sldId id="1334" r:id="rId47"/>
    <p:sldId id="1335" r:id="rId48"/>
    <p:sldId id="1338" r:id="rId49"/>
    <p:sldId id="1339" r:id="rId50"/>
    <p:sldId id="1342" r:id="rId51"/>
    <p:sldId id="1350" r:id="rId52"/>
    <p:sldId id="1351" r:id="rId53"/>
    <p:sldId id="1341" r:id="rId54"/>
  </p:sldIdLst>
  <p:sldSz cx="9144000" cy="6858000" type="screen4x3"/>
  <p:notesSz cx="9601200" cy="7315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baker2" initials="s" lastIdx="1" clrIdx="0"/>
  <p:cmAuthor id="1" name="User Name" initials="UN" lastIdx="15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6F55"/>
    <a:srgbClr val="663300"/>
    <a:srgbClr val="003300"/>
    <a:srgbClr val="F6EECA"/>
    <a:srgbClr val="F0E3AA"/>
    <a:srgbClr val="E9D5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79" autoAdjust="0"/>
    <p:restoredTop sz="85151" autoAdjust="0"/>
  </p:normalViewPr>
  <p:slideViewPr>
    <p:cSldViewPr snapToGrid="0">
      <p:cViewPr varScale="1">
        <p:scale>
          <a:sx n="169" d="100"/>
          <a:sy n="169" d="100"/>
        </p:scale>
        <p:origin x="200" y="2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53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commentAuthors" Target="commentAuthor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4.emf"/><Relationship Id="rId1" Type="http://schemas.openxmlformats.org/officeDocument/2006/relationships/image" Target="../media/image1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4160937" cy="366486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438180" y="1"/>
            <a:ext cx="4160937" cy="366486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200"/>
            </a:lvl1pPr>
          </a:lstStyle>
          <a:p>
            <a:fld id="{E4621755-2880-42B8-ADF1-5C16BFD48B4A}" type="datetimeFigureOut">
              <a:rPr lang="en-US" smtClean="0"/>
              <a:t>9/27/18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6948715"/>
            <a:ext cx="4160937" cy="366485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438180" y="6948715"/>
            <a:ext cx="4160937" cy="366485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200"/>
            </a:lvl1pPr>
          </a:lstStyle>
          <a:p>
            <a:fld id="{C0929FA9-F5B5-466A-B767-E46F15DE24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2349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160520" cy="365760"/>
          </a:xfrm>
          <a:prstGeom prst="rect">
            <a:avLst/>
          </a:prstGeom>
        </p:spPr>
        <p:txBody>
          <a:bodyPr vert="horz" lIns="96651" tIns="48326" rIns="96651" bIns="48326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38458" y="1"/>
            <a:ext cx="4160520" cy="365760"/>
          </a:xfrm>
          <a:prstGeom prst="rect">
            <a:avLst/>
          </a:prstGeom>
        </p:spPr>
        <p:txBody>
          <a:bodyPr vert="horz" lIns="96651" tIns="48326" rIns="96651" bIns="48326" rtlCol="0"/>
          <a:lstStyle>
            <a:lvl1pPr algn="r">
              <a:defRPr sz="1300"/>
            </a:lvl1pPr>
          </a:lstStyle>
          <a:p>
            <a:fld id="{77B4CE94-0EB3-41F8-A42F-5C62AF8E4BD5}" type="datetimeFigureOut">
              <a:rPr lang="en-US" smtClean="0"/>
              <a:pPr/>
              <a:t>9/27/18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71800" y="549275"/>
            <a:ext cx="3657600" cy="2743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1" tIns="48326" rIns="96651" bIns="4832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60121" y="3474721"/>
            <a:ext cx="7680960" cy="3291840"/>
          </a:xfrm>
          <a:prstGeom prst="rect">
            <a:avLst/>
          </a:prstGeom>
        </p:spPr>
        <p:txBody>
          <a:bodyPr vert="horz" lIns="96651" tIns="48326" rIns="96651" bIns="4832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948171"/>
            <a:ext cx="4160520" cy="365760"/>
          </a:xfrm>
          <a:prstGeom prst="rect">
            <a:avLst/>
          </a:prstGeom>
        </p:spPr>
        <p:txBody>
          <a:bodyPr vert="horz" lIns="96651" tIns="48326" rIns="96651" bIns="48326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38458" y="6948171"/>
            <a:ext cx="4160520" cy="365760"/>
          </a:xfrm>
          <a:prstGeom prst="rect">
            <a:avLst/>
          </a:prstGeom>
        </p:spPr>
        <p:txBody>
          <a:bodyPr vert="horz" lIns="96651" tIns="48326" rIns="96651" bIns="48326" rtlCol="0" anchor="b"/>
          <a:lstStyle>
            <a:lvl1pPr algn="r">
              <a:defRPr sz="1300"/>
            </a:lvl1pPr>
          </a:lstStyle>
          <a:p>
            <a:fld id="{858E4891-C06B-4684-A73C-A6F8C586962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852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matter:</a:t>
            </a:r>
          </a:p>
          <a:p>
            <a:pPr marL="236327" indent="-236327">
              <a:buAutoNum type="arabicParenR"/>
            </a:pPr>
            <a:r>
              <a:rPr lang="en-US" baseline="0" dirty="0"/>
              <a:t>Salience – more obvious if in the same firm</a:t>
            </a:r>
          </a:p>
          <a:p>
            <a:pPr marL="236327" indent="-236327">
              <a:buAutoNum type="arabicParenR"/>
            </a:pPr>
            <a:r>
              <a:rPr lang="en-US" baseline="0" dirty="0"/>
              <a:t>Opportunities and no salary effects – vary if only around other lower income employees</a:t>
            </a:r>
          </a:p>
          <a:p>
            <a:pPr marL="236327" indent="-236327">
              <a:buAutoNum type="arabicParenR"/>
            </a:pPr>
            <a:r>
              <a:rPr lang="en-US" baseline="0" dirty="0"/>
              <a:t>More generally suggests changes in the structure of the firm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E4891-C06B-4684-A73C-A6F8C586962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1081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E4891-C06B-4684-A73C-A6F8C5869622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2558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Top-5 execs in Execucomp</a:t>
            </a:r>
            <a:r>
              <a:rPr lang="en-US" baseline="0" dirty="0"/>
              <a:t> about 50% stock and options in 2014 and about 15% in 1993. Over 1981-1999 real returns on S&amp;P500 has been 9.5%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E4891-C06B-4684-A73C-A6F8C5869622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2525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Head</a:t>
            </a:r>
            <a:r>
              <a:rPr lang="en-US" baseline="0" dirty="0"/>
              <a:t> wages and hours division as the department </a:t>
            </a:r>
            <a:r>
              <a:rPr lang="en-US" baseline="0"/>
              <a:t>of labor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E4891-C06B-4684-A73C-A6F8C5869622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6949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Increase</a:t>
            </a:r>
            <a:r>
              <a:rPr lang="en-US" baseline="0" dirty="0"/>
              <a:t> across plants is about 15 log points 1980-2011 and about 11 log points across firms – so even cross firms larger for large firms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E4891-C06B-4684-A73C-A6F8C5869622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404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Differences Barth et al.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Time period 36 years (1978-2013) vs 16 years (1992-2007)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All states vs 11 states (not these 11 states underweight on top 1% because omit North East States)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Establishments rather than firms, hence miss firm size driver and corporate head-quarters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E4891-C06B-4684-A73C-A6F8C586962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2146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Atkinson (1970), Dalton (1920)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E4891-C06B-4684-A73C-A6F8C586962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4130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Atkinson (1970), Dalton (1920)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E4891-C06B-4684-A73C-A6F8C586962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7415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Change in individual</a:t>
            </a:r>
            <a:r>
              <a:rPr lang="en-US" baseline="0" dirty="0"/>
              <a:t> 1981-2013 is 19 log points, firms share is 14 log points (about 70%)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E4891-C06B-4684-A73C-A6F8C586962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0716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Atkinson (1970), Dalton (1920)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E4891-C06B-4684-A73C-A6F8C5869622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8876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E4891-C06B-4684-A73C-A6F8C5869622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0003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PSI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E4891-C06B-4684-A73C-A6F8C5869622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3576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E4891-C06B-4684-A73C-A6F8C5869622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016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304800" y="236855"/>
            <a:ext cx="8447471" cy="892175"/>
          </a:xfrm>
          <a:prstGeom prst="rect">
            <a:avLst/>
          </a:prstGeom>
        </p:spPr>
        <p:txBody>
          <a:bodyPr lIns="0"/>
          <a:lstStyle>
            <a:lvl1pPr marL="0" indent="0"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304800" y="1459230"/>
            <a:ext cx="8496300" cy="5245100"/>
          </a:xfrm>
          <a:prstGeom prst="rect">
            <a:avLst/>
          </a:prstGeom>
        </p:spPr>
        <p:txBody>
          <a:bodyPr lIns="0"/>
          <a:lstStyle>
            <a:lvl1pPr marL="0" indent="0" algn="l">
              <a:buNone/>
              <a:defRPr sz="2400" b="0"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7439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46DF1A-13E9-6240-872D-0A82CDF5AA37}" type="datetimeFigureOut">
              <a:rPr lang="en-US" smtClean="0"/>
              <a:t>9/27/18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C18F-1980-A048-8272-294D2F9C05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049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480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D8B45-C992-414B-91A5-4AB17000DE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125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1.bin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3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115814" y="302789"/>
            <a:ext cx="8864600" cy="997020"/>
          </a:xfrm>
        </p:spPr>
        <p:txBody>
          <a:bodyPr>
            <a:noAutofit/>
          </a:bodyPr>
          <a:lstStyle/>
          <a:p>
            <a:r>
              <a:rPr lang="en-US" sz="4000" dirty="0"/>
              <a:t>  </a:t>
            </a:r>
            <a:r>
              <a:rPr lang="en-US" sz="4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Firming Up Inequality</a:t>
            </a:r>
            <a:br>
              <a:rPr lang="en-US" sz="4000" dirty="0"/>
            </a:b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   </a:t>
            </a:r>
            <a:r>
              <a:rPr lang="en-US" sz="2400" b="0" dirty="0"/>
              <a:t>Jae Song </a:t>
            </a:r>
            <a:br>
              <a:rPr lang="en-US" sz="2400" b="0" dirty="0"/>
            </a:br>
            <a:r>
              <a:rPr lang="en-US" sz="2400" b="0" dirty="0"/>
              <a:t>   David Price </a:t>
            </a:r>
            <a:br>
              <a:rPr lang="en-US" sz="2400" b="0" dirty="0"/>
            </a:br>
            <a:r>
              <a:rPr lang="en-US" sz="2400" b="0" dirty="0"/>
              <a:t>   Fatih Guvenen  </a:t>
            </a:r>
            <a:br>
              <a:rPr lang="en-US" sz="2400" b="0" dirty="0"/>
            </a:br>
            <a:r>
              <a:rPr lang="en-US" sz="2400" b="0" dirty="0"/>
              <a:t>   Nicholas Bloom </a:t>
            </a:r>
            <a:br>
              <a:rPr lang="en-US" sz="2400" b="0" dirty="0"/>
            </a:br>
            <a:r>
              <a:rPr lang="en-US" sz="2400" b="0" dirty="0"/>
              <a:t>   Till von Wachter</a:t>
            </a:r>
            <a:br>
              <a:rPr lang="en-US" sz="2400" dirty="0"/>
            </a:br>
            <a:br>
              <a:rPr lang="en-US" sz="2400" dirty="0"/>
            </a:b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  </a:t>
            </a:r>
            <a:r>
              <a:rPr lang="en-US" sz="1600" b="0" i="1" dirty="0"/>
              <a:t>September 28, 2018</a:t>
            </a:r>
            <a:br>
              <a:rPr lang="en-US" sz="1600" b="0" dirty="0"/>
            </a:br>
            <a:r>
              <a:rPr lang="en-US" sz="1600" b="0" dirty="0"/>
              <a:t>   </a:t>
            </a:r>
            <a:r>
              <a:rPr lang="en-US" sz="1600" b="0" i="1" dirty="0"/>
              <a:t>Individuals, Institutions, and Inequality Conference</a:t>
            </a:r>
            <a:br>
              <a:rPr lang="en-US" sz="1600" b="0" i="1" dirty="0"/>
            </a:br>
            <a:r>
              <a:rPr lang="en-US" sz="1600" b="0" i="1" dirty="0"/>
              <a:t>   OIGI , FRB Minneapolis</a:t>
            </a:r>
            <a:br>
              <a:rPr lang="en-US" sz="2000" b="0" dirty="0"/>
            </a:br>
            <a:br>
              <a:rPr lang="en-US" sz="2000" b="0" dirty="0"/>
            </a:br>
            <a:br>
              <a:rPr lang="en-US" sz="2000" b="0" dirty="0"/>
            </a:br>
            <a:br>
              <a:rPr lang="en-US" sz="2000" b="0" dirty="0"/>
            </a:br>
            <a:br>
              <a:rPr lang="en-US" sz="2000" b="0" dirty="0"/>
            </a:br>
            <a:br>
              <a:rPr lang="en-US" sz="2000" b="0" dirty="0"/>
            </a:br>
            <a:endParaRPr lang="en-US" sz="2000" b="0" dirty="0"/>
          </a:p>
        </p:txBody>
      </p:sp>
    </p:spTree>
    <p:extLst>
      <p:ext uri="{BB962C8B-B14F-4D97-AF65-F5344CB8AC3E}">
        <p14:creationId xmlns:p14="http://schemas.microsoft.com/office/powerpoint/2010/main" val="156502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1. Decomposition of Variance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2510" y="1679003"/>
            <a:ext cx="8610518" cy="3197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0403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7072" y="859004"/>
            <a:ext cx="8162925" cy="5674143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304800" y="50421"/>
            <a:ext cx="8447471" cy="892175"/>
          </a:xfrm>
        </p:spPr>
        <p:txBody>
          <a:bodyPr/>
          <a:lstStyle/>
          <a:p>
            <a:r>
              <a:rPr lang="en-US" dirty="0"/>
              <a:t>Decomposition of Variance – about 2/3 of increase is between firms</a:t>
            </a:r>
          </a:p>
        </p:txBody>
      </p:sp>
    </p:spTree>
    <p:extLst>
      <p:ext uri="{BB962C8B-B14F-4D97-AF65-F5344CB8AC3E}">
        <p14:creationId xmlns:p14="http://schemas.microsoft.com/office/powerpoint/2010/main" val="30751002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52400" y="1160820"/>
            <a:ext cx="8839200" cy="5245100"/>
          </a:xfrm>
        </p:spPr>
        <p:txBody>
          <a:bodyPr/>
          <a:lstStyle/>
          <a:p>
            <a:pPr marL="457200" indent="-457200">
              <a:buFont typeface="+mj-lt"/>
              <a:buAutoNum type="arabicParenR"/>
            </a:pPr>
            <a:r>
              <a:rPr lang="en-US" dirty="0"/>
              <a:t>The SSA database</a:t>
            </a:r>
          </a:p>
          <a:p>
            <a:pPr marL="457200" indent="-457200">
              <a:buFont typeface="+mj-lt"/>
              <a:buAutoNum type="arabicParenR"/>
            </a:pPr>
            <a:endParaRPr lang="en-US" dirty="0"/>
          </a:p>
          <a:p>
            <a:pPr marL="457200" indent="-457200">
              <a:buFont typeface="+mj-lt"/>
              <a:buAutoNum type="arabicParenR"/>
            </a:pPr>
            <a:r>
              <a:rPr lang="en-US" b="1" dirty="0"/>
              <a:t>Non-parametric results on inequality</a:t>
            </a:r>
          </a:p>
          <a:p>
            <a:pPr marL="857250" lvl="1" indent="-457200">
              <a:buFont typeface="+mj-lt"/>
              <a:buAutoNum type="alphaUcPeriod"/>
            </a:pPr>
            <a:r>
              <a:rPr lang="en-US" dirty="0"/>
              <a:t>Basic result</a:t>
            </a:r>
          </a:p>
          <a:p>
            <a:pPr marL="857250" lvl="1" indent="-457200">
              <a:buFont typeface="+mj-lt"/>
              <a:buAutoNum type="alphaUcPeriod"/>
            </a:pPr>
            <a:r>
              <a:rPr lang="en-US" b="1" dirty="0"/>
              <a:t>Mega Firms (10K+ employees) vs the rest</a:t>
            </a:r>
          </a:p>
          <a:p>
            <a:pPr marL="857250" lvl="1" indent="-457200">
              <a:buFont typeface="+mj-lt"/>
              <a:buAutoNum type="alphaUcPeriod"/>
            </a:pPr>
            <a:r>
              <a:rPr lang="en-US" dirty="0"/>
              <a:t>Robustness of the basic result</a:t>
            </a:r>
          </a:p>
          <a:p>
            <a:pPr marL="857250" lvl="1" indent="-457200">
              <a:buFont typeface="+mj-lt"/>
              <a:buAutoNum type="alphaUcPeriod"/>
            </a:pPr>
            <a:r>
              <a:rPr lang="en-US" dirty="0"/>
              <a:t>Top 0.5%</a:t>
            </a:r>
          </a:p>
          <a:p>
            <a:pPr marL="457200" indent="-457200">
              <a:buFont typeface="+mj-lt"/>
              <a:buAutoNum type="arabicParenR"/>
            </a:pPr>
            <a:endParaRPr lang="en-US" dirty="0"/>
          </a:p>
          <a:p>
            <a:pPr marL="457200" indent="-457200">
              <a:buFont typeface="+mj-lt"/>
              <a:buAutoNum type="arabicParenR"/>
            </a:pPr>
            <a:r>
              <a:rPr lang="en-US" dirty="0"/>
              <a:t>More formal econometric approach (AKM and CHK)</a:t>
            </a:r>
          </a:p>
          <a:p>
            <a:pPr marL="457200" indent="-457200">
              <a:buFont typeface="+mj-lt"/>
              <a:buAutoNum type="arabicParenR"/>
            </a:pPr>
            <a:endParaRPr lang="en-US" dirty="0"/>
          </a:p>
          <a:p>
            <a:pPr marL="457200" indent="-457200">
              <a:buFont typeface="+mj-lt"/>
              <a:buAutoNum type="arabicParenR"/>
            </a:pPr>
            <a:r>
              <a:rPr lang="en-US" dirty="0"/>
              <a:t>Why is this happening - the changing structure of firms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871669"/>
            <a:ext cx="8943375" cy="559412"/>
          </a:xfrm>
          <a:prstGeom prst="rect">
            <a:avLst/>
          </a:prstGeom>
          <a:noFill/>
          <a:ln w="444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199" y="20638"/>
            <a:ext cx="9067801" cy="715962"/>
          </a:xfrm>
          <a:prstGeom prst="rect">
            <a:avLst/>
          </a:prstGeom>
        </p:spPr>
        <p:txBody>
          <a:bodyPr vert="horz" lIns="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3000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1527764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260" y="742215"/>
            <a:ext cx="8896496" cy="5586395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266700" y="84455"/>
            <a:ext cx="9277350" cy="892175"/>
          </a:xfrm>
        </p:spPr>
        <p:txBody>
          <a:bodyPr/>
          <a:lstStyle/>
          <a:p>
            <a:r>
              <a:rPr lang="en-US" sz="2600" dirty="0"/>
              <a:t>Decomposition of Variance: Firms with 20-10,000 </a:t>
            </a:r>
            <a:r>
              <a:rPr lang="en-US" sz="2600" dirty="0" err="1"/>
              <a:t>Empl</a:t>
            </a:r>
            <a:r>
              <a:rPr lang="en-US" sz="2600" dirty="0"/>
              <a:t>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50823" y="2577139"/>
            <a:ext cx="3267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84% of the increase in inequality is between firms</a:t>
            </a:r>
          </a:p>
        </p:txBody>
      </p:sp>
    </p:spTree>
    <p:extLst>
      <p:ext uri="{BB962C8B-B14F-4D97-AF65-F5344CB8AC3E}">
        <p14:creationId xmlns:p14="http://schemas.microsoft.com/office/powerpoint/2010/main" val="40186753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273" y="716172"/>
            <a:ext cx="8799453" cy="5685346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266700" y="84455"/>
            <a:ext cx="9277350" cy="892175"/>
          </a:xfrm>
        </p:spPr>
        <p:txBody>
          <a:bodyPr/>
          <a:lstStyle/>
          <a:p>
            <a:r>
              <a:rPr lang="en-US" sz="2400" dirty="0"/>
              <a:t>Decomposition of Variance: Mega Firms (10,000+ </a:t>
            </a:r>
            <a:r>
              <a:rPr lang="en-US" sz="2400" dirty="0" err="1"/>
              <a:t>Empl</a:t>
            </a:r>
            <a:r>
              <a:rPr lang="en-US" sz="2400" dirty="0"/>
              <a:t>.)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23484" y="2564132"/>
            <a:ext cx="3665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57% increase is between firms</a:t>
            </a:r>
          </a:p>
        </p:txBody>
      </p:sp>
    </p:spTree>
    <p:extLst>
      <p:ext uri="{BB962C8B-B14F-4D97-AF65-F5344CB8AC3E}">
        <p14:creationId xmlns:p14="http://schemas.microsoft.com/office/powerpoint/2010/main" val="22868304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Income data is multi dimensional so various ways of showing a time trend in inequality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Decomposition of variance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Percentiles over time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Change by initial percentile</a:t>
            </a:r>
          </a:p>
          <a:p>
            <a:pPr marL="342900" indent="-342900">
              <a:buFontTx/>
              <a:buChar char="-"/>
            </a:pPr>
            <a:endParaRPr lang="en-US" dirty="0"/>
          </a:p>
          <a:p>
            <a:pPr marL="342900" indent="-342900">
              <a:buFontTx/>
              <a:buChar char="-"/>
            </a:pPr>
            <a:endParaRPr lang="en-US" dirty="0"/>
          </a:p>
          <a:p>
            <a:r>
              <a:rPr lang="en-US" dirty="0"/>
              <a:t>I will show each in turn, all with the same message that the majority of the increase in inequality is between firms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5458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537" y="461962"/>
            <a:ext cx="8162925" cy="59340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815" y="130322"/>
            <a:ext cx="9141041" cy="892175"/>
          </a:xfrm>
        </p:spPr>
        <p:txBody>
          <a:bodyPr/>
          <a:lstStyle/>
          <a:p>
            <a:r>
              <a:rPr lang="en-US" dirty="0"/>
              <a:t>2. Percentiles over time: the classic inequality figure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" y="6488668"/>
            <a:ext cx="782478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Note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Change in log real annual earnings by employee earnings percentile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83142" y="699481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Individuals</a:t>
            </a:r>
          </a:p>
        </p:txBody>
      </p:sp>
    </p:spTree>
    <p:extLst>
      <p:ext uri="{BB962C8B-B14F-4D97-AF65-F5344CB8AC3E}">
        <p14:creationId xmlns:p14="http://schemas.microsoft.com/office/powerpoint/2010/main" val="42423415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537" y="461962"/>
            <a:ext cx="8162925" cy="5934075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304800" y="94812"/>
            <a:ext cx="8695660" cy="892175"/>
          </a:xfrm>
        </p:spPr>
        <p:txBody>
          <a:bodyPr/>
          <a:lstStyle/>
          <a:p>
            <a:r>
              <a:rPr lang="en-US" dirty="0"/>
              <a:t>Now with </a:t>
            </a:r>
            <a:r>
              <a:rPr lang="en-US" u="sng" dirty="0">
                <a:solidFill>
                  <a:srgbClr val="FF0000"/>
                </a:solidFill>
              </a:rPr>
              <a:t>average firm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earnings for each individual</a:t>
            </a:r>
            <a:endParaRPr lang="en-US" u="sng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33986" y="6488668"/>
            <a:ext cx="934967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Note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Change in average log real annual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firm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earnings by employee’s earnings percentile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83142" y="699481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Their Firms</a:t>
            </a:r>
          </a:p>
        </p:txBody>
      </p:sp>
    </p:spTree>
    <p:extLst>
      <p:ext uri="{BB962C8B-B14F-4D97-AF65-F5344CB8AC3E}">
        <p14:creationId xmlns:p14="http://schemas.microsoft.com/office/powerpoint/2010/main" val="9831532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537" y="461962"/>
            <a:ext cx="8162925" cy="5934075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304800" y="77056"/>
            <a:ext cx="8447471" cy="892175"/>
          </a:xfrm>
        </p:spPr>
        <p:txBody>
          <a:bodyPr/>
          <a:lstStyle/>
          <a:p>
            <a:r>
              <a:rPr lang="en-US" dirty="0"/>
              <a:t>Now with individual/(average firm) earnings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58606" y="6488668"/>
            <a:ext cx="919578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Note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Change (log employee – average firm) earnings by employee’s earnings percentile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47648" y="699481"/>
            <a:ext cx="2505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Individuals/Their Firms</a:t>
            </a:r>
          </a:p>
        </p:txBody>
      </p:sp>
    </p:spTree>
    <p:extLst>
      <p:ext uri="{BB962C8B-B14F-4D97-AF65-F5344CB8AC3E}">
        <p14:creationId xmlns:p14="http://schemas.microsoft.com/office/powerpoint/2010/main" val="23421861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537" y="467278"/>
            <a:ext cx="8162925" cy="59340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8420"/>
            <a:ext cx="8972550" cy="892175"/>
          </a:xfrm>
        </p:spPr>
        <p:txBody>
          <a:bodyPr/>
          <a:lstStyle/>
          <a:p>
            <a:r>
              <a:rPr lang="en-US" dirty="0"/>
              <a:t>3. Changes in All Percentiles: 1981-2013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534150"/>
            <a:ext cx="814838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Note</a:t>
            </a:r>
            <a:r>
              <a:rPr lang="en-US" dirty="0"/>
              <a:t>: Change in average log real annual pay for individuals in each percentile</a:t>
            </a:r>
          </a:p>
        </p:txBody>
      </p:sp>
    </p:spTree>
    <p:extLst>
      <p:ext uri="{BB962C8B-B14F-4D97-AF65-F5344CB8AC3E}">
        <p14:creationId xmlns:p14="http://schemas.microsoft.com/office/powerpoint/2010/main" val="2577673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E9683B5-CC5C-F34C-9255-1982216A5729}"/>
              </a:ext>
            </a:extLst>
          </p:cNvPr>
          <p:cNvSpPr/>
          <p:nvPr/>
        </p:nvSpPr>
        <p:spPr>
          <a:xfrm>
            <a:off x="264496" y="1201567"/>
            <a:ext cx="8274942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endParaRPr lang="en-US" sz="2200" dirty="0">
              <a:latin typeface="Arial" panose="020B0604020202020204" pitchFamily="34" charset="0"/>
            </a:endParaRP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400" dirty="0"/>
              <a:t>How much of the </a:t>
            </a:r>
            <a:r>
              <a:rPr lang="en-US" sz="2400" u="sng" dirty="0"/>
              <a:t>rise</a:t>
            </a:r>
            <a:r>
              <a:rPr lang="en-US" sz="2400" dirty="0"/>
              <a:t> in inequality is </a:t>
            </a:r>
            <a:r>
              <a:rPr lang="en-US" sz="2400" i="1" dirty="0"/>
              <a:t>between</a:t>
            </a:r>
            <a:r>
              <a:rPr lang="en-US" sz="2400" dirty="0"/>
              <a:t> firms?</a:t>
            </a:r>
          </a:p>
          <a:p>
            <a:pPr marL="800100" lvl="1" indent="-342900">
              <a:spcAft>
                <a:spcPts val="180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C00000"/>
                </a:solidFill>
              </a:rPr>
              <a:t>The large majority: </a:t>
            </a:r>
            <a:r>
              <a:rPr lang="en-US" sz="2400" dirty="0"/>
              <a:t>70% to 100% depending on measure</a:t>
            </a:r>
            <a:endParaRPr lang="en-US" sz="2400" dirty="0">
              <a:solidFill>
                <a:srgbClr val="C00000"/>
              </a:solidFill>
            </a:endParaRP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400" dirty="0"/>
              <a:t>Are there are variations in this firm share in the data?</a:t>
            </a:r>
            <a:endParaRPr lang="en-US" sz="2400" dirty="0">
              <a:solidFill>
                <a:srgbClr val="C00000"/>
              </a:solidFill>
            </a:endParaRPr>
          </a:p>
          <a:p>
            <a:pPr marL="800100" lvl="1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FF0000"/>
                </a:solidFill>
              </a:rPr>
              <a:t>Yes</a:t>
            </a:r>
            <a:r>
              <a:rPr lang="en-US" sz="2400" dirty="0"/>
              <a:t>: between-firm “only” </a:t>
            </a:r>
            <a:r>
              <a:rPr lang="en-US" sz="2400" dirty="0">
                <a:solidFill>
                  <a:srgbClr val="FF0000"/>
                </a:solidFill>
              </a:rPr>
              <a:t>about 50-60% </a:t>
            </a:r>
            <a:r>
              <a:rPr lang="en-US" sz="2400" dirty="0"/>
              <a:t>of variation for two groups: </a:t>
            </a:r>
          </a:p>
          <a:p>
            <a:pPr marL="1257300" lvl="2" indent="-342900">
              <a:spcAft>
                <a:spcPts val="600"/>
              </a:spcAft>
              <a:buFont typeface="Wingdings" pitchFamily="2" charset="2"/>
              <a:buChar char="v"/>
            </a:pPr>
            <a:r>
              <a:rPr lang="en-US" sz="2400" dirty="0"/>
              <a:t>Mega firms (10k+ employees)</a:t>
            </a:r>
          </a:p>
          <a:p>
            <a:pPr marL="1257300" lvl="2" indent="-342900">
              <a:spcAft>
                <a:spcPts val="1800"/>
              </a:spcAft>
              <a:buFont typeface="Wingdings" pitchFamily="2" charset="2"/>
              <a:buChar char="v"/>
            </a:pPr>
            <a:r>
              <a:rPr lang="en-US" sz="2400" dirty="0"/>
              <a:t>The Top 0.5% (earnings above about $0.5m)</a:t>
            </a:r>
            <a:endParaRPr lang="en-US" sz="2400" dirty="0">
              <a:solidFill>
                <a:srgbClr val="C00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What explains rise in between firm inequality?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C00000"/>
                </a:solidFill>
              </a:rPr>
              <a:t>½ rising segregation + ½ sorting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/>
              <a:t>Changing “firm pay” differences contribute almost nothing.</a:t>
            </a:r>
            <a:endParaRPr lang="en-US" sz="2400" dirty="0">
              <a:solidFill>
                <a:srgbClr val="C00000"/>
              </a:solidFill>
            </a:endParaRPr>
          </a:p>
          <a:p>
            <a:pPr lvl="1"/>
            <a:r>
              <a:rPr lang="en-US" sz="2200" dirty="0"/>
              <a:t> </a:t>
            </a:r>
          </a:p>
          <a:p>
            <a:endParaRPr lang="en-US" sz="2200" dirty="0">
              <a:latin typeface="Arial" panose="020B0604020202020204" pitchFamily="34" charset="0"/>
            </a:endParaRPr>
          </a:p>
          <a:p>
            <a:br>
              <a:rPr lang="en-US" sz="2200" dirty="0">
                <a:latin typeface="Arial" panose="020B0604020202020204" pitchFamily="34" charset="0"/>
              </a:rPr>
            </a:br>
            <a:endParaRPr lang="en-US" sz="2200" dirty="0">
              <a:effectLst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C767EA-3221-4142-A9BD-5E41D0C5BCC2}"/>
              </a:ext>
            </a:extLst>
          </p:cNvPr>
          <p:cNvSpPr txBox="1"/>
          <p:nvPr/>
        </p:nvSpPr>
        <p:spPr>
          <a:xfrm>
            <a:off x="204040" y="236054"/>
            <a:ext cx="853943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This Paper: </a:t>
            </a:r>
          </a:p>
          <a:p>
            <a:r>
              <a:rPr lang="en-US" sz="2400" b="1" dirty="0">
                <a:latin typeface="Arial" panose="020B0604020202020204" pitchFamily="34" charset="0"/>
              </a:rPr>
              <a:t>What Role Do Firms Play in Rising Earnings Inequality?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860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537" y="461962"/>
            <a:ext cx="8162925" cy="59340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6534150"/>
            <a:ext cx="912301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Note</a:t>
            </a:r>
            <a:r>
              <a:rPr lang="en-US" dirty="0"/>
              <a:t>: Change in average log real pay for firms employing individuals in each percentile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304800" y="18420"/>
            <a:ext cx="8972550" cy="892175"/>
          </a:xfrm>
        </p:spPr>
        <p:txBody>
          <a:bodyPr/>
          <a:lstStyle/>
          <a:p>
            <a:r>
              <a:rPr lang="en-US" dirty="0"/>
              <a:t>3. Changes in All Percentiles: 1981-2013</a:t>
            </a:r>
          </a:p>
        </p:txBody>
      </p:sp>
    </p:spTree>
    <p:extLst>
      <p:ext uri="{BB962C8B-B14F-4D97-AF65-F5344CB8AC3E}">
        <p14:creationId xmlns:p14="http://schemas.microsoft.com/office/powerpoint/2010/main" val="23952388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537" y="461962"/>
            <a:ext cx="8162925" cy="5934075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304800" y="18420"/>
            <a:ext cx="8972550" cy="892175"/>
          </a:xfrm>
        </p:spPr>
        <p:txBody>
          <a:bodyPr/>
          <a:lstStyle/>
          <a:p>
            <a:r>
              <a:rPr lang="en-US" dirty="0"/>
              <a:t>3. Changes in All Percentiles: 1981-2013</a:t>
            </a:r>
          </a:p>
        </p:txBody>
      </p:sp>
    </p:spTree>
    <p:extLst>
      <p:ext uri="{BB962C8B-B14F-4D97-AF65-F5344CB8AC3E}">
        <p14:creationId xmlns:p14="http://schemas.microsoft.com/office/powerpoint/2010/main" val="37050759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92806"/>
            <a:ext cx="8447471" cy="892175"/>
          </a:xfrm>
        </p:spPr>
        <p:txBody>
          <a:bodyPr/>
          <a:lstStyle/>
          <a:p>
            <a:r>
              <a:rPr lang="en-US" dirty="0"/>
              <a:t>Robustness: different sub-groups look similar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425296"/>
            <a:ext cx="8496300" cy="52451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Location (region and county)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Plants or firms (Census data)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Industry (SIC 1-digit and SIC 4-digit average)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Continuing firms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5-year earnings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Minimum earnings cutoff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Gender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Age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3643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52400" y="1160820"/>
            <a:ext cx="8839200" cy="5245100"/>
          </a:xfrm>
        </p:spPr>
        <p:txBody>
          <a:bodyPr/>
          <a:lstStyle/>
          <a:p>
            <a:pPr marL="457200" indent="-457200">
              <a:buFont typeface="+mj-lt"/>
              <a:buAutoNum type="arabicParenR"/>
            </a:pPr>
            <a:r>
              <a:rPr lang="en-US" dirty="0"/>
              <a:t>The SSA database</a:t>
            </a:r>
          </a:p>
          <a:p>
            <a:pPr marL="457200" indent="-457200">
              <a:buFont typeface="+mj-lt"/>
              <a:buAutoNum type="arabicParenR"/>
            </a:pPr>
            <a:endParaRPr lang="en-US" dirty="0"/>
          </a:p>
          <a:p>
            <a:pPr marL="457200" indent="-457200">
              <a:buFont typeface="+mj-lt"/>
              <a:buAutoNum type="arabicParenR"/>
            </a:pPr>
            <a:r>
              <a:rPr lang="en-US" b="1" dirty="0"/>
              <a:t>Non-parametric results on inequality</a:t>
            </a:r>
          </a:p>
          <a:p>
            <a:pPr marL="857250" lvl="1" indent="-457200">
              <a:buFont typeface="+mj-lt"/>
              <a:buAutoNum type="alphaUcPeriod"/>
            </a:pPr>
            <a:r>
              <a:rPr lang="en-US" dirty="0"/>
              <a:t>Basic result</a:t>
            </a:r>
          </a:p>
          <a:p>
            <a:pPr marL="857250" lvl="1" indent="-457200">
              <a:buFont typeface="+mj-lt"/>
              <a:buAutoNum type="alphaUcPeriod"/>
            </a:pPr>
            <a:r>
              <a:rPr lang="en-US" dirty="0"/>
              <a:t>Mega Firms (10K+ employees) vs the rest</a:t>
            </a:r>
          </a:p>
          <a:p>
            <a:pPr marL="857250" lvl="1" indent="-457200">
              <a:buFont typeface="+mj-lt"/>
              <a:buAutoNum type="alphaUcPeriod"/>
            </a:pPr>
            <a:r>
              <a:rPr lang="en-US" dirty="0"/>
              <a:t>Robustness of the basic result</a:t>
            </a:r>
          </a:p>
          <a:p>
            <a:pPr marL="857250" lvl="1" indent="-457200">
              <a:buFont typeface="+mj-lt"/>
              <a:buAutoNum type="alphaUcPeriod"/>
            </a:pPr>
            <a:r>
              <a:rPr lang="en-US" b="1" dirty="0"/>
              <a:t>Top 0.5%</a:t>
            </a:r>
          </a:p>
          <a:p>
            <a:pPr marL="457200" indent="-457200">
              <a:buFont typeface="+mj-lt"/>
              <a:buAutoNum type="arabicParenR"/>
            </a:pPr>
            <a:endParaRPr lang="en-US" dirty="0"/>
          </a:p>
          <a:p>
            <a:pPr marL="457200" indent="-457200">
              <a:buFont typeface="+mj-lt"/>
              <a:buAutoNum type="arabicParenR"/>
            </a:pPr>
            <a:r>
              <a:rPr lang="en-US" dirty="0"/>
              <a:t>More formal econometric approach (AKM and CHK)</a:t>
            </a:r>
          </a:p>
          <a:p>
            <a:pPr marL="457200" indent="-457200">
              <a:buFont typeface="+mj-lt"/>
              <a:buAutoNum type="arabicParenR"/>
            </a:pPr>
            <a:endParaRPr lang="en-US" dirty="0"/>
          </a:p>
          <a:p>
            <a:pPr marL="457200" indent="-457200">
              <a:buFont typeface="+mj-lt"/>
              <a:buAutoNum type="arabicParenR"/>
            </a:pPr>
            <a:r>
              <a:rPr lang="en-US" dirty="0"/>
              <a:t>Why is this happening - the changing structure of firms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3783370"/>
            <a:ext cx="8943375" cy="559412"/>
          </a:xfrm>
          <a:prstGeom prst="rect">
            <a:avLst/>
          </a:prstGeom>
          <a:noFill/>
          <a:ln w="444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199" y="20638"/>
            <a:ext cx="9067801" cy="715962"/>
          </a:xfrm>
          <a:prstGeom prst="rect">
            <a:avLst/>
          </a:prstGeom>
        </p:spPr>
        <p:txBody>
          <a:bodyPr vert="horz" lIns="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3000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9353841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595" y="461962"/>
            <a:ext cx="8162925" cy="5934075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304800" y="8255"/>
            <a:ext cx="8972550" cy="892175"/>
          </a:xfrm>
        </p:spPr>
        <p:txBody>
          <a:bodyPr/>
          <a:lstStyle/>
          <a:p>
            <a:r>
              <a:rPr lang="en-US" dirty="0"/>
              <a:t>Zooming in on the top 0.5%</a:t>
            </a:r>
          </a:p>
        </p:txBody>
      </p:sp>
      <p:sp>
        <p:nvSpPr>
          <p:cNvPr id="3" name="Oval 2"/>
          <p:cNvSpPr/>
          <p:nvPr/>
        </p:nvSpPr>
        <p:spPr>
          <a:xfrm>
            <a:off x="4324467" y="1947080"/>
            <a:ext cx="4380931" cy="489954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184442" y="604008"/>
            <a:ext cx="909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+370%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184442" y="2638339"/>
            <a:ext cx="909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+125%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184442" y="2963114"/>
            <a:ext cx="892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+110%</a:t>
            </a:r>
          </a:p>
        </p:txBody>
      </p:sp>
    </p:spTree>
    <p:extLst>
      <p:ext uri="{BB962C8B-B14F-4D97-AF65-F5344CB8AC3E}">
        <p14:creationId xmlns:p14="http://schemas.microsoft.com/office/powerpoint/2010/main" val="2970176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52400" y="1160820"/>
            <a:ext cx="8839200" cy="5245100"/>
          </a:xfrm>
        </p:spPr>
        <p:txBody>
          <a:bodyPr/>
          <a:lstStyle/>
          <a:p>
            <a:pPr marL="457200" indent="-457200">
              <a:buFont typeface="+mj-lt"/>
              <a:buAutoNum type="arabicParenR"/>
            </a:pPr>
            <a:r>
              <a:rPr lang="en-US" dirty="0"/>
              <a:t>The SSA database</a:t>
            </a:r>
          </a:p>
          <a:p>
            <a:pPr marL="457200" indent="-457200">
              <a:buFont typeface="+mj-lt"/>
              <a:buAutoNum type="arabicParenR"/>
            </a:pPr>
            <a:endParaRPr lang="en-US" dirty="0"/>
          </a:p>
          <a:p>
            <a:pPr marL="457200" indent="-457200">
              <a:buFont typeface="+mj-lt"/>
              <a:buAutoNum type="arabicParenR"/>
            </a:pPr>
            <a:r>
              <a:rPr lang="en-US" b="1" dirty="0"/>
              <a:t>Non-parametric results on inequality</a:t>
            </a:r>
          </a:p>
          <a:p>
            <a:pPr marL="857250" lvl="1" indent="-457200">
              <a:buFont typeface="+mj-lt"/>
              <a:buAutoNum type="alphaUcPeriod"/>
            </a:pPr>
            <a:r>
              <a:rPr lang="en-US" dirty="0"/>
              <a:t>Basic result</a:t>
            </a:r>
          </a:p>
          <a:p>
            <a:pPr marL="857250" lvl="1" indent="-457200">
              <a:buFont typeface="+mj-lt"/>
              <a:buAutoNum type="alphaUcPeriod"/>
            </a:pPr>
            <a:r>
              <a:rPr lang="en-US" dirty="0"/>
              <a:t>Mega Firms (10K+ employees) vs the rest</a:t>
            </a:r>
          </a:p>
          <a:p>
            <a:pPr marL="857250" lvl="1" indent="-457200">
              <a:buFont typeface="+mj-lt"/>
              <a:buAutoNum type="alphaUcPeriod"/>
            </a:pPr>
            <a:r>
              <a:rPr lang="en-US" b="1" dirty="0"/>
              <a:t>Robustness of the basic result</a:t>
            </a:r>
          </a:p>
          <a:p>
            <a:pPr marL="857250" lvl="1" indent="-457200">
              <a:buFont typeface="+mj-lt"/>
              <a:buAutoNum type="alphaUcPeriod"/>
            </a:pPr>
            <a:r>
              <a:rPr lang="en-US" dirty="0"/>
              <a:t>Top 0.5%</a:t>
            </a:r>
          </a:p>
          <a:p>
            <a:pPr marL="457200" indent="-457200">
              <a:buFont typeface="+mj-lt"/>
              <a:buAutoNum type="arabicParenR"/>
            </a:pPr>
            <a:endParaRPr lang="en-US" dirty="0"/>
          </a:p>
          <a:p>
            <a:pPr marL="457200" indent="-457200">
              <a:buFont typeface="+mj-lt"/>
              <a:buAutoNum type="arabicParenR"/>
            </a:pPr>
            <a:r>
              <a:rPr lang="en-US" dirty="0"/>
              <a:t>More formal econometric approach (AKM and CHK)</a:t>
            </a:r>
          </a:p>
          <a:p>
            <a:pPr marL="457200" indent="-457200">
              <a:buFont typeface="+mj-lt"/>
              <a:buAutoNum type="arabicParenR"/>
            </a:pPr>
            <a:endParaRPr lang="en-US" dirty="0"/>
          </a:p>
          <a:p>
            <a:pPr marL="457200" indent="-457200">
              <a:buFont typeface="+mj-lt"/>
              <a:buAutoNum type="arabicParenR"/>
            </a:pPr>
            <a:r>
              <a:rPr lang="en-US" dirty="0"/>
              <a:t>Why is this happening - the changing structure of firms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4670241"/>
            <a:ext cx="8943375" cy="559412"/>
          </a:xfrm>
          <a:prstGeom prst="rect">
            <a:avLst/>
          </a:prstGeom>
          <a:noFill/>
          <a:ln w="444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199" y="20638"/>
            <a:ext cx="9067801" cy="715962"/>
          </a:xfrm>
          <a:prstGeom prst="rect">
            <a:avLst/>
          </a:prstGeom>
        </p:spPr>
        <p:txBody>
          <a:bodyPr vert="horz" lIns="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3000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41978662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5842"/>
            <a:ext cx="8722242" cy="711274"/>
          </a:xfrm>
        </p:spPr>
        <p:txBody>
          <a:bodyPr/>
          <a:lstStyle/>
          <a:p>
            <a:r>
              <a:rPr lang="en-US" dirty="0"/>
              <a:t>Analysis with the Abowd, Kramarz and Margolis (1999) and Card, Henning and Kline (2013) Model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1434" y="1238292"/>
            <a:ext cx="884560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00FF"/>
                </a:solidFill>
              </a:rPr>
              <a:t>Statistical Model for Individual Log Annual Earnings</a:t>
            </a:r>
          </a:p>
          <a:p>
            <a:endParaRPr lang="en-US" sz="2200" dirty="0"/>
          </a:p>
          <a:p>
            <a:endParaRPr lang="en-US" sz="2200" dirty="0"/>
          </a:p>
          <a:p>
            <a:pPr marL="285750" indent="-285750">
              <a:buFontTx/>
              <a:buChar char="•"/>
            </a:pPr>
            <a:r>
              <a:rPr lang="en-US" sz="2200" dirty="0"/>
              <a:t>Fixed worker component </a:t>
            </a:r>
            <a:r>
              <a:rPr lang="en-US" sz="2200" dirty="0">
                <a:sym typeface="Symbol" panose="05050102010706020507" pitchFamily="18" charset="2"/>
              </a:rPr>
              <a:t> </a:t>
            </a:r>
            <a:r>
              <a:rPr lang="en-US" sz="2200" dirty="0"/>
              <a:t>(e.g. education, innate ability, etc.)</a:t>
            </a:r>
          </a:p>
          <a:p>
            <a:pPr marL="285750" indent="-285750">
              <a:buFontTx/>
              <a:buChar char="•"/>
            </a:pPr>
            <a:r>
              <a:rPr lang="en-US" sz="2200" dirty="0"/>
              <a:t>Fixed firm component </a:t>
            </a:r>
            <a:r>
              <a:rPr lang="en-US" sz="2200" dirty="0">
                <a:sym typeface="Symbol" panose="05050102010706020507" pitchFamily="18" charset="2"/>
              </a:rPr>
              <a:t> </a:t>
            </a:r>
            <a:r>
              <a:rPr lang="en-US" sz="2200" dirty="0"/>
              <a:t>(e.g. rent sharing, efficiency wages, etc.) </a:t>
            </a:r>
          </a:p>
          <a:p>
            <a:pPr marL="285750" indent="-285750">
              <a:buFontTx/>
              <a:buChar char="•"/>
            </a:pPr>
            <a:r>
              <a:rPr lang="en-US" sz="2200" dirty="0"/>
              <a:t>Time varying worker characteristics X (here age and age squared)</a:t>
            </a:r>
          </a:p>
          <a:p>
            <a:pPr marL="285750" indent="-285750">
              <a:buFontTx/>
              <a:buChar char="•"/>
            </a:pPr>
            <a:endParaRPr lang="en-US" sz="22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2789238" y="1656813"/>
          <a:ext cx="3044825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92" name="Equation" r:id="rId4" imgW="1447800" imgH="228600" progId="Equation.3">
                  <p:embed/>
                </p:oleObj>
              </mc:Choice>
              <mc:Fallback>
                <p:oleObj name="Equation" r:id="rId4" imgW="1447800" imgH="228600" progId="Equation.3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789238" y="1656813"/>
                        <a:ext cx="3044825" cy="481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31775" y="4165015"/>
            <a:ext cx="9273731" cy="1465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US" sz="2200" b="1" dirty="0">
                <a:solidFill>
                  <a:srgbClr val="0000FF"/>
                </a:solidFill>
              </a:rPr>
              <a:t>Estimate Separately in 7-Year Intervals from 1980 to 2013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sz="2200" dirty="0">
                <a:solidFill>
                  <a:srgbClr val="0000FF"/>
                </a:solidFill>
              </a:rPr>
              <a:t>1980-1986 (first)</a:t>
            </a:r>
            <a:r>
              <a:rPr lang="en-US" sz="2200" dirty="0"/>
              <a:t>: 5.2m firms, 65m workers, 332m worker years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sz="2200" dirty="0">
                <a:solidFill>
                  <a:srgbClr val="0000FF"/>
                </a:solidFill>
              </a:rPr>
              <a:t>2007-2013 (last)</a:t>
            </a:r>
            <a:r>
              <a:rPr lang="en-US" sz="2200" dirty="0"/>
              <a:t>: 5.2m firms, 81m workers, 414m worker-year</a:t>
            </a:r>
          </a:p>
        </p:txBody>
      </p:sp>
    </p:spTree>
    <p:extLst>
      <p:ext uri="{BB962C8B-B14F-4D97-AF65-F5344CB8AC3E}">
        <p14:creationId xmlns:p14="http://schemas.microsoft.com/office/powerpoint/2010/main" val="930361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5841"/>
            <a:ext cx="8447471" cy="892175"/>
          </a:xfrm>
        </p:spPr>
        <p:txBody>
          <a:bodyPr/>
          <a:lstStyle/>
          <a:p>
            <a:r>
              <a:rPr lang="en-US" dirty="0"/>
              <a:t>Identification of Model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725774"/>
            <a:ext cx="8496300" cy="5574277"/>
          </a:xfrm>
        </p:spPr>
        <p:txBody>
          <a:bodyPr/>
          <a:lstStyle/>
          <a:p>
            <a:r>
              <a:rPr lang="en-US" sz="2200" b="1" dirty="0">
                <a:solidFill>
                  <a:srgbClr val="0000FF"/>
                </a:solidFill>
              </a:rPr>
              <a:t>Assumption of Conditional Random Mobility</a:t>
            </a:r>
          </a:p>
          <a:p>
            <a:pPr marL="342900" indent="-342900">
              <a:buFontTx/>
              <a:buChar char="•"/>
            </a:pPr>
            <a:r>
              <a:rPr lang="en-US" sz="2200" dirty="0"/>
              <a:t>Assume that conditional on worker &amp; firm variables included in the model mobility between firms is random</a:t>
            </a:r>
            <a:endParaRPr lang="en-US" sz="2000" i="1" dirty="0"/>
          </a:p>
          <a:p>
            <a:pPr marL="342900" indent="-342900">
              <a:buFontTx/>
              <a:buChar char="•"/>
            </a:pPr>
            <a:endParaRPr lang="en-US" sz="2000" i="1" dirty="0"/>
          </a:p>
          <a:p>
            <a:pPr>
              <a:spcBef>
                <a:spcPts val="1000"/>
              </a:spcBef>
            </a:pPr>
            <a:r>
              <a:rPr lang="en-US" sz="2200" b="1" dirty="0">
                <a:solidFill>
                  <a:srgbClr val="0000FF"/>
                </a:solidFill>
              </a:rPr>
              <a:t>Assessed Quality of Assumption (appears reasonable)</a:t>
            </a:r>
          </a:p>
          <a:p>
            <a:pPr marL="342900" indent="-342900">
              <a:buFont typeface="Arial"/>
              <a:buChar char="•"/>
            </a:pPr>
            <a:r>
              <a:rPr lang="en-US" sz="2200" u="sng" dirty="0">
                <a:solidFill>
                  <a:srgbClr val="000000"/>
                </a:solidFill>
              </a:rPr>
              <a:t>Mean gains &amp; losses of movers between firm types symmetric?</a:t>
            </a:r>
          </a:p>
          <a:p>
            <a:pPr marL="742950" lvl="1" indent="-285750" algn="l">
              <a:buFont typeface="Arial" pitchFamily="34" charset="0"/>
              <a:buChar char="–"/>
            </a:pPr>
            <a:r>
              <a:rPr lang="en-US" sz="2000" i="1" dirty="0">
                <a:solidFill>
                  <a:srgbClr val="FF0000"/>
                </a:solidFill>
              </a:rPr>
              <a:t>Yes</a:t>
            </a:r>
            <a:r>
              <a:rPr lang="en-US" sz="2000" i="1" dirty="0"/>
              <a:t>: No indication that movers have systematic match component. </a:t>
            </a:r>
            <a:endParaRPr lang="en-US" sz="2200" dirty="0">
              <a:solidFill>
                <a:srgbClr val="00000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200" u="sng" dirty="0">
                <a:solidFill>
                  <a:srgbClr val="000000"/>
                </a:solidFill>
              </a:rPr>
              <a:t>Systematic correlation of residuals by firm &amp; worker effects?</a:t>
            </a:r>
          </a:p>
          <a:p>
            <a:pPr marL="742950" lvl="1" indent="-285750" algn="l">
              <a:buFont typeface="Arial" pitchFamily="34" charset="0"/>
              <a:buChar char="–"/>
            </a:pPr>
            <a:r>
              <a:rPr lang="en-US" sz="2000" i="1" dirty="0">
                <a:solidFill>
                  <a:srgbClr val="FF0000"/>
                </a:solidFill>
              </a:rPr>
              <a:t>Not really</a:t>
            </a:r>
            <a:r>
              <a:rPr lang="en-US" sz="2000" i="1" dirty="0"/>
              <a:t>: Few signs of systematic unexplained wage components</a:t>
            </a:r>
          </a:p>
          <a:p>
            <a:pPr marL="342900" indent="-342900">
              <a:buFont typeface="Arial"/>
              <a:buChar char="•"/>
            </a:pPr>
            <a:r>
              <a:rPr lang="en-US" sz="2200" u="sng" dirty="0">
                <a:solidFill>
                  <a:srgbClr val="000000"/>
                </a:solidFill>
              </a:rPr>
              <a:t>Is goodness of fit improved by worker-firm (i-j) match effects?</a:t>
            </a:r>
          </a:p>
          <a:p>
            <a:pPr marL="742950" lvl="1" indent="-285750" algn="l">
              <a:buFont typeface="Arial" pitchFamily="34" charset="0"/>
              <a:buChar char="–"/>
            </a:pPr>
            <a:r>
              <a:rPr lang="en-US" sz="2000" i="1" dirty="0">
                <a:solidFill>
                  <a:srgbClr val="FF0000"/>
                </a:solidFill>
              </a:rPr>
              <a:t>Some</a:t>
            </a:r>
            <a:r>
              <a:rPr lang="en-US" sz="2000" i="1" dirty="0"/>
              <a:t>: R</a:t>
            </a:r>
            <a:r>
              <a:rPr lang="en-US" sz="2000" i="1" baseline="30000" dirty="0"/>
              <a:t>2</a:t>
            </a:r>
            <a:r>
              <a:rPr lang="en-US" sz="2000" i="1" dirty="0"/>
              <a:t> is ~78% in basic model. R</a:t>
            </a:r>
            <a:r>
              <a:rPr lang="en-US" sz="2000" i="1" baseline="30000" dirty="0"/>
              <a:t>2</a:t>
            </a:r>
            <a:r>
              <a:rPr lang="en-US" sz="2000" i="1" dirty="0"/>
              <a:t> is ~85% with match effects</a:t>
            </a:r>
          </a:p>
        </p:txBody>
      </p:sp>
    </p:spTree>
    <p:extLst>
      <p:ext uri="{BB962C8B-B14F-4D97-AF65-F5344CB8AC3E}">
        <p14:creationId xmlns:p14="http://schemas.microsoft.com/office/powerpoint/2010/main" val="18739135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62664" y="879523"/>
            <a:ext cx="8981336" cy="4967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endParaRPr lang="en-US" sz="2400" dirty="0"/>
          </a:p>
          <a:p>
            <a:pPr>
              <a:lnSpc>
                <a:spcPct val="110000"/>
              </a:lnSpc>
            </a:pPr>
            <a:endParaRPr lang="en-US" sz="2400" dirty="0"/>
          </a:p>
          <a:p>
            <a:pPr>
              <a:lnSpc>
                <a:spcPct val="110000"/>
              </a:lnSpc>
            </a:pPr>
            <a:r>
              <a:rPr lang="en-US" sz="2400" dirty="0"/>
              <a:t>Ignoring individual characteristics (X terms) we can write</a:t>
            </a:r>
          </a:p>
          <a:p>
            <a:pPr>
              <a:lnSpc>
                <a:spcPct val="110000"/>
              </a:lnSpc>
            </a:pPr>
            <a:endParaRPr lang="en-US" sz="2400" dirty="0"/>
          </a:p>
          <a:p>
            <a:pPr>
              <a:lnSpc>
                <a:spcPct val="110000"/>
              </a:lnSpc>
            </a:pPr>
            <a:endParaRPr lang="en-US" sz="2400" dirty="0"/>
          </a:p>
          <a:p>
            <a:pPr>
              <a:lnSpc>
                <a:spcPct val="110000"/>
              </a:lnSpc>
            </a:pPr>
            <a:endParaRPr lang="en-US" sz="2400" dirty="0"/>
          </a:p>
          <a:p>
            <a:pPr>
              <a:lnSpc>
                <a:spcPct val="110000"/>
              </a:lnSpc>
            </a:pPr>
            <a:endParaRPr lang="en-US" sz="2400" dirty="0"/>
          </a:p>
          <a:p>
            <a:pPr>
              <a:lnSpc>
                <a:spcPct val="110000"/>
              </a:lnSpc>
            </a:pPr>
            <a:endParaRPr lang="en-US" sz="2400" dirty="0"/>
          </a:p>
          <a:p>
            <a:pPr>
              <a:lnSpc>
                <a:spcPct val="110000"/>
              </a:lnSpc>
            </a:pPr>
            <a:endParaRPr lang="en-US" sz="2400" dirty="0"/>
          </a:p>
          <a:p>
            <a:pPr>
              <a:lnSpc>
                <a:spcPct val="110000"/>
              </a:lnSpc>
            </a:pPr>
            <a:endParaRPr lang="en-US" sz="2400" dirty="0"/>
          </a:p>
          <a:p>
            <a:pPr>
              <a:lnSpc>
                <a:spcPct val="110000"/>
              </a:lnSpc>
            </a:pPr>
            <a:endParaRPr lang="en-US" sz="2400" dirty="0"/>
          </a:p>
          <a:p>
            <a:pPr>
              <a:lnSpc>
                <a:spcPct val="110000"/>
              </a:lnSpc>
            </a:pPr>
            <a:r>
              <a:rPr lang="en-US" sz="2400" dirty="0"/>
              <a:t>where                     captures deviation pay from firm mean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5842"/>
            <a:ext cx="8447471" cy="711274"/>
          </a:xfrm>
        </p:spPr>
        <p:txBody>
          <a:bodyPr/>
          <a:lstStyle/>
          <a:p>
            <a:r>
              <a:rPr lang="en-US" dirty="0"/>
              <a:t>Decompositions of Variance in Earnings</a:t>
            </a: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/>
          </p:nvPr>
        </p:nvGraphicFramePr>
        <p:xfrm>
          <a:off x="2833688" y="2413000"/>
          <a:ext cx="4633912" cy="1874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04" name="Equation" r:id="rId3" imgW="2070000" imgH="838080" progId="Equation.3">
                  <p:embed/>
                </p:oleObj>
              </mc:Choice>
              <mc:Fallback>
                <p:oleObj name="Equation" r:id="rId3" imgW="2070000" imgH="838080" progId="Equation.3">
                  <p:embed/>
                  <p:pic>
                    <p:nvPicPr>
                      <p:cNvPr id="15" name="Object 1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33688" y="2413000"/>
                        <a:ext cx="4633912" cy="1874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2112850"/>
              </p:ext>
            </p:extLst>
          </p:nvPr>
        </p:nvGraphicFramePr>
        <p:xfrm>
          <a:off x="1149350" y="5370513"/>
          <a:ext cx="1624013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05" name="Equation" r:id="rId5" imgW="825500" imgH="228600" progId="Equation.3">
                  <p:embed/>
                </p:oleObj>
              </mc:Choice>
              <mc:Fallback>
                <p:oleObj name="Equation" r:id="rId5" imgW="825500" imgH="228600" progId="Equation.3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49350" y="5370513"/>
                        <a:ext cx="1624013" cy="447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/>
          </p:nvPr>
        </p:nvGraphicFramePr>
        <p:xfrm>
          <a:off x="2918427" y="817624"/>
          <a:ext cx="3469809" cy="54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06" name="Equation" r:id="rId7" imgW="1447800" imgH="228600" progId="Equation.3">
                  <p:embed/>
                </p:oleObj>
              </mc:Choice>
              <mc:Fallback>
                <p:oleObj name="Equation" r:id="rId7" imgW="1447800" imgH="228600" progId="Equation.3">
                  <p:embed/>
                  <p:pic>
                    <p:nvPicPr>
                      <p:cNvPr id="18" name="Object 17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918427" y="817624"/>
                        <a:ext cx="3469809" cy="548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261530" y="4468949"/>
            <a:ext cx="18469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Segregation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44511" y="4468949"/>
            <a:ext cx="11608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Sorting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57610" y="4468949"/>
            <a:ext cx="20505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Firm variance</a:t>
            </a:r>
          </a:p>
        </p:txBody>
      </p:sp>
      <p:cxnSp>
        <p:nvCxnSpPr>
          <p:cNvPr id="5" name="Straight Arrow Connector 4"/>
          <p:cNvCxnSpPr>
            <a:stCxn id="3" idx="0"/>
          </p:cNvCxnSpPr>
          <p:nvPr/>
        </p:nvCxnSpPr>
        <p:spPr>
          <a:xfrm flipV="1">
            <a:off x="3185020" y="3815497"/>
            <a:ext cx="57936" cy="653452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5287027" y="3796145"/>
            <a:ext cx="0" cy="653452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6851073" y="3796145"/>
            <a:ext cx="181627" cy="653452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7611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/>
      <p:bldP spid="8" grpId="0"/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2579" t="16129" r="51696" b="35555"/>
          <a:stretch/>
        </p:blipFill>
        <p:spPr>
          <a:xfrm>
            <a:off x="40026" y="598687"/>
            <a:ext cx="9468645" cy="591088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019213" y="527939"/>
            <a:ext cx="3567953" cy="59562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564671" y="728187"/>
            <a:ext cx="3567953" cy="59562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18656" y="3200580"/>
            <a:ext cx="8625679" cy="339568"/>
          </a:xfrm>
          <a:prstGeom prst="rect">
            <a:avLst/>
          </a:prstGeom>
          <a:noFill/>
          <a:ln w="444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18657" y="1733844"/>
            <a:ext cx="8646887" cy="840059"/>
          </a:xfrm>
          <a:prstGeom prst="rect">
            <a:avLst/>
          </a:prstGeom>
          <a:noFill/>
          <a:ln w="444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96865" y="83587"/>
            <a:ext cx="8447471" cy="8921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Results for changes in variance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6509571"/>
            <a:ext cx="407034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Note</a:t>
            </a:r>
            <a:r>
              <a:rPr lang="en-US" dirty="0"/>
              <a:t>: Only the major terms are shown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49883" y="4204832"/>
            <a:ext cx="4978400" cy="1107996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/>
              <a:t>This between-firm share is </a:t>
            </a:r>
            <a:r>
              <a:rPr lang="en-US" sz="2200" dirty="0">
                <a:solidFill>
                  <a:srgbClr val="FF0000"/>
                </a:solidFill>
              </a:rPr>
              <a:t>87.6%</a:t>
            </a:r>
            <a:r>
              <a:rPr lang="en-US" sz="2200" dirty="0"/>
              <a:t> in firms with &lt;10K employees and </a:t>
            </a:r>
            <a:r>
              <a:rPr lang="en-US" sz="2200" dirty="0">
                <a:solidFill>
                  <a:srgbClr val="FF0000"/>
                </a:solidFill>
              </a:rPr>
              <a:t>102.1%</a:t>
            </a:r>
            <a:r>
              <a:rPr lang="en-US" sz="2200" dirty="0"/>
              <a:t> in firms with &lt;1k employees</a:t>
            </a:r>
          </a:p>
        </p:txBody>
      </p:sp>
      <p:cxnSp>
        <p:nvCxnSpPr>
          <p:cNvPr id="12" name="Straight Arrow Connector 11"/>
          <p:cNvCxnSpPr>
            <a:stCxn id="3" idx="0"/>
          </p:cNvCxnSpPr>
          <p:nvPr/>
        </p:nvCxnSpPr>
        <p:spPr>
          <a:xfrm flipV="1">
            <a:off x="6539083" y="3507724"/>
            <a:ext cx="1797352" cy="697108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18657" y="5523259"/>
            <a:ext cx="6699214" cy="904753"/>
          </a:xfrm>
          <a:prstGeom prst="rect">
            <a:avLst/>
          </a:prstGeom>
          <a:noFill/>
          <a:ln w="444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864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6" grpId="0" animBg="1"/>
      <p:bldP spid="7" grpId="0" animBg="1"/>
      <p:bldP spid="3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4260"/>
            <a:ext cx="8447471" cy="892175"/>
          </a:xfrm>
        </p:spPr>
        <p:txBody>
          <a:bodyPr/>
          <a:lstStyle/>
          <a:p>
            <a:r>
              <a:rPr lang="en-US" dirty="0"/>
              <a:t>Research builds on prior findings of an important role for firms in rising inequality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085246"/>
            <a:ext cx="8775700" cy="52451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C00000"/>
                </a:solidFill>
              </a:rPr>
              <a:t>(US, 1977–1992, manufacturing)</a:t>
            </a:r>
            <a:r>
              <a:rPr lang="en-US" dirty="0"/>
              <a:t> Between-establishment dispersion of earnings (Dunne, Foster &amp; Haltiwanger 2004).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C00000"/>
                </a:solidFill>
              </a:rPr>
              <a:t>(US: 1992–2007, 9 states)</a:t>
            </a:r>
            <a:r>
              <a:rPr lang="en-US" dirty="0"/>
              <a:t> Between-establishment inequality 2/3 rise in inequality (Barth, Bryson, Davis &amp; Freeman 2014).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b="1" dirty="0">
                <a:solidFill>
                  <a:srgbClr val="C00000"/>
                </a:solidFill>
              </a:rPr>
              <a:t>UK (1984–2001)</a:t>
            </a:r>
            <a:r>
              <a:rPr lang="nl-NL" dirty="0"/>
              <a:t>, Faggio, Salvanes and Van Reenen (2007), Mueller, Ouimet and Simintizi (2016)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b="1" dirty="0">
                <a:solidFill>
                  <a:srgbClr val="C00000"/>
                </a:solidFill>
              </a:rPr>
              <a:t>Germany (1985–2009)</a:t>
            </a:r>
            <a:r>
              <a:rPr lang="da-DK" dirty="0"/>
              <a:t>, Card, Henning and Kline (2013)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C00000"/>
                </a:solidFill>
              </a:rPr>
              <a:t>Brazil (1996–2012)</a:t>
            </a:r>
            <a:r>
              <a:rPr lang="en-US" dirty="0"/>
              <a:t>, </a:t>
            </a:r>
            <a:r>
              <a:rPr lang="en-US" dirty="0" err="1"/>
              <a:t>Helpman</a:t>
            </a:r>
            <a:r>
              <a:rPr lang="en-US" dirty="0"/>
              <a:t>, </a:t>
            </a:r>
            <a:r>
              <a:rPr lang="en-US" dirty="0" err="1"/>
              <a:t>Itskhoki</a:t>
            </a:r>
            <a:r>
              <a:rPr lang="en-US" dirty="0"/>
              <a:t>, </a:t>
            </a:r>
            <a:r>
              <a:rPr lang="en-US" dirty="0" err="1"/>
              <a:t>Muendler</a:t>
            </a:r>
            <a:r>
              <a:rPr lang="en-US" dirty="0"/>
              <a:t> and Redding (2015), Alvarez, Engbom and Moser (2017)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C00000"/>
                </a:solidFill>
              </a:rPr>
              <a:t>Sweden (1986–2008)</a:t>
            </a:r>
            <a:r>
              <a:rPr lang="en-US" dirty="0"/>
              <a:t>, Håkanson, Lindqvist &amp; Vlachos (2015)</a:t>
            </a:r>
            <a:br>
              <a:rPr lang="en-US" dirty="0"/>
            </a:br>
            <a:endParaRPr lang="en-US" dirty="0"/>
          </a:p>
          <a:p>
            <a:r>
              <a:rPr lang="en-US" dirty="0"/>
              <a:t>So whatever is driving this seems to be global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7593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66135" y="428618"/>
            <a:ext cx="7749178" cy="6357937"/>
            <a:chOff x="466135" y="951461"/>
            <a:chExt cx="7304332" cy="5906539"/>
          </a:xfrm>
        </p:grpSpPr>
        <p:grpSp>
          <p:nvGrpSpPr>
            <p:cNvPr id="9" name="Group 8"/>
            <p:cNvGrpSpPr/>
            <p:nvPr/>
          </p:nvGrpSpPr>
          <p:grpSpPr>
            <a:xfrm>
              <a:off x="1310075" y="951461"/>
              <a:ext cx="6460392" cy="5906539"/>
              <a:chOff x="1310075" y="951461"/>
              <a:chExt cx="6460392" cy="5906539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b="-371"/>
              <a:stretch/>
            </p:blipFill>
            <p:spPr>
              <a:xfrm>
                <a:off x="1373533" y="951461"/>
                <a:ext cx="6396934" cy="5906539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310075" y="3112693"/>
                <a:ext cx="962070" cy="316307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386276" y="3808919"/>
                <a:ext cx="962070" cy="316307"/>
              </a:xfrm>
              <a:prstGeom prst="rect">
                <a:avLst/>
              </a:prstGeom>
            </p:spPr>
          </p:pic>
        </p:grpSp>
        <p:sp>
          <p:nvSpPr>
            <p:cNvPr id="5" name="TextBox 4"/>
            <p:cNvSpPr txBox="1"/>
            <p:nvPr/>
          </p:nvSpPr>
          <p:spPr>
            <a:xfrm>
              <a:off x="466135" y="3020290"/>
              <a:ext cx="1658310" cy="147732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/>
                <a:t>Change in proportion of observations</a:t>
              </a:r>
              <a:br>
                <a:rPr lang="en-US" dirty="0"/>
              </a:br>
              <a:r>
                <a:rPr lang="en-US" dirty="0"/>
                <a:t>(1980-1986 to 2007-2013)</a:t>
              </a:r>
            </a:p>
          </p:txBody>
        </p:sp>
      </p:grpSp>
      <p:sp>
        <p:nvSpPr>
          <p:cNvPr id="4" name="Title 1"/>
          <p:cNvSpPr txBox="1">
            <a:spLocks/>
          </p:cNvSpPr>
          <p:nvPr/>
        </p:nvSpPr>
        <p:spPr>
          <a:xfrm>
            <a:off x="396866" y="48952"/>
            <a:ext cx="8601662" cy="8921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i="1" dirty="0"/>
              <a:t>Rising</a:t>
            </a:r>
            <a:r>
              <a:rPr lang="en-US" dirty="0"/>
              <a:t> sorting in graphics</a:t>
            </a:r>
          </a:p>
        </p:txBody>
      </p:sp>
    </p:spTree>
    <p:extLst>
      <p:ext uri="{BB962C8B-B14F-4D97-AF65-F5344CB8AC3E}">
        <p14:creationId xmlns:p14="http://schemas.microsoft.com/office/powerpoint/2010/main" val="36701748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03" y="42563"/>
            <a:ext cx="9137651" cy="892175"/>
          </a:xfrm>
        </p:spPr>
        <p:txBody>
          <a:bodyPr/>
          <a:lstStyle/>
          <a:p>
            <a:r>
              <a:rPr lang="en-US" dirty="0"/>
              <a:t>Matches rising occupational, educational, skill and racial segregation in firms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7044" y="1312535"/>
            <a:ext cx="854938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Handwerker (2016) shows rising US occupational segregation in establishments (and EIN firms) since 2000.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223849" y="2463894"/>
            <a:ext cx="9123352" cy="5245100"/>
          </a:xfrm>
        </p:spPr>
        <p:txBody>
          <a:bodyPr/>
          <a:lstStyle/>
          <a:p>
            <a:r>
              <a:rPr lang="en-US" dirty="0"/>
              <a:t>See rising segregation in other measures and countries: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Card, Henning and Kline (2013): </a:t>
            </a:r>
            <a:r>
              <a:rPr lang="en-US" u="sng" dirty="0"/>
              <a:t>education and occupation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Barth, Bryson, Davis and Freedman (2014): </a:t>
            </a:r>
            <a:r>
              <a:rPr lang="en-US" u="sng" dirty="0"/>
              <a:t>education</a:t>
            </a:r>
            <a:r>
              <a:rPr lang="en-US" dirty="0"/>
              <a:t> </a:t>
            </a:r>
            <a:endParaRPr lang="en-US" u="sng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Hakanson, Lindqvist &amp; Vlachos (2015): </a:t>
            </a:r>
            <a:r>
              <a:rPr lang="en-US" u="sng" dirty="0"/>
              <a:t>cognitive skills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u="sng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Ferguson and Koning (2017): </a:t>
            </a:r>
            <a:r>
              <a:rPr lang="en-US" u="sng" dirty="0"/>
              <a:t>racial segregation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0807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36855"/>
            <a:ext cx="8663587" cy="892175"/>
          </a:xfrm>
        </p:spPr>
        <p:txBody>
          <a:bodyPr/>
          <a:lstStyle/>
          <a:p>
            <a:r>
              <a:rPr lang="en-US" dirty="0"/>
              <a:t>Rising within-firm inequality has occurred almost entirely within </a:t>
            </a:r>
            <a:r>
              <a:rPr lang="en-US" u="sng" dirty="0"/>
              <a:t>Mega firms</a:t>
            </a:r>
            <a:br>
              <a:rPr lang="en-US" dirty="0"/>
            </a:br>
            <a:endParaRPr lang="en-US" u="sng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0645EA-4A3C-794B-97B8-8E60414116DD}"/>
              </a:ext>
            </a:extLst>
          </p:cNvPr>
          <p:cNvSpPr txBox="1"/>
          <p:nvPr/>
        </p:nvSpPr>
        <p:spPr>
          <a:xfrm>
            <a:off x="392965" y="1639874"/>
            <a:ext cx="8486539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200" dirty="0"/>
          </a:p>
          <a:p>
            <a:r>
              <a:rPr lang="en-US" sz="2200" dirty="0"/>
              <a:t>What happened at: </a:t>
            </a:r>
          </a:p>
          <a:p>
            <a:endParaRPr lang="en-US" sz="2200" dirty="0"/>
          </a:p>
          <a:p>
            <a:pPr marL="342900" indent="-342900">
              <a:buFont typeface="+mj-lt"/>
              <a:buAutoNum type="arabicPeriod"/>
            </a:pPr>
            <a:r>
              <a:rPr lang="en-US" sz="2200" dirty="0"/>
              <a:t>the </a:t>
            </a:r>
            <a:r>
              <a:rPr lang="en-US" sz="2200" dirty="0">
                <a:solidFill>
                  <a:srgbClr val="FF0000"/>
                </a:solidFill>
              </a:rPr>
              <a:t>top end</a:t>
            </a:r>
            <a:r>
              <a:rPr lang="en-US" sz="2200" dirty="0"/>
              <a:t> of within-firm earnings distribution? (CEOs, senior execs)</a:t>
            </a:r>
          </a:p>
          <a:p>
            <a:pPr marL="342900" indent="-342900">
              <a:buFont typeface="+mj-lt"/>
              <a:buAutoNum type="arabicPeriod"/>
            </a:pPr>
            <a:endParaRPr lang="en-US" sz="2200" dirty="0"/>
          </a:p>
          <a:p>
            <a:pPr marL="342900" indent="-342900">
              <a:buFont typeface="+mj-lt"/>
              <a:buAutoNum type="arabicPeriod"/>
            </a:pPr>
            <a:endParaRPr lang="en-US" sz="2200" dirty="0"/>
          </a:p>
          <a:p>
            <a:pPr marL="342900" indent="-342900">
              <a:buFont typeface="+mj-lt"/>
              <a:buAutoNum type="arabicPeriod"/>
            </a:pPr>
            <a:r>
              <a:rPr lang="en-US" sz="2200" dirty="0"/>
              <a:t>the </a:t>
            </a:r>
            <a:r>
              <a:rPr lang="en-US" sz="2200" dirty="0">
                <a:solidFill>
                  <a:srgbClr val="FF0000"/>
                </a:solidFill>
              </a:rPr>
              <a:t>bottom end</a:t>
            </a:r>
            <a:r>
              <a:rPr lang="en-US" sz="2200" dirty="0"/>
              <a:t> of within-firm earnings distribution?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034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889" y="789739"/>
            <a:ext cx="8347512" cy="60682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9054" y="68269"/>
            <a:ext cx="8749990" cy="596750"/>
          </a:xfrm>
        </p:spPr>
        <p:txBody>
          <a:bodyPr/>
          <a:lstStyle/>
          <a:p>
            <a:r>
              <a:rPr lang="en-US" dirty="0"/>
              <a:t>Top End: Firms </a:t>
            </a:r>
            <a:r>
              <a:rPr lang="en-US" dirty="0">
                <a:solidFill>
                  <a:srgbClr val="FF0000"/>
                </a:solidFill>
              </a:rPr>
              <a:t>100 ≤ </a:t>
            </a:r>
            <a:r>
              <a:rPr lang="en-US" dirty="0" err="1">
                <a:solidFill>
                  <a:srgbClr val="FF0000"/>
                </a:solidFill>
              </a:rPr>
              <a:t>Empl</a:t>
            </a:r>
            <a:r>
              <a:rPr lang="en-US" dirty="0">
                <a:solidFill>
                  <a:srgbClr val="FF0000"/>
                </a:solidFill>
              </a:rPr>
              <a:t>.&lt; 1K</a:t>
            </a:r>
            <a:r>
              <a:rPr lang="en-US" dirty="0"/>
              <a:t>, Top Employee Earnings since 1981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02296" y="4046157"/>
            <a:ext cx="1223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+45%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20346" y="4415489"/>
            <a:ext cx="1223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+31%</a:t>
            </a:r>
          </a:p>
        </p:txBody>
      </p:sp>
    </p:spTree>
    <p:extLst>
      <p:ext uri="{BB962C8B-B14F-4D97-AF65-F5344CB8AC3E}">
        <p14:creationId xmlns:p14="http://schemas.microsoft.com/office/powerpoint/2010/main" val="1058187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63" y="789739"/>
            <a:ext cx="8347512" cy="60682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154786" y="2439227"/>
            <a:ext cx="1223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+137%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153759" y="4937473"/>
            <a:ext cx="1223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-7%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153759" y="3718273"/>
            <a:ext cx="1223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+45%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1C28CBD-30E8-F44F-9175-50DA8EF5F86E}"/>
              </a:ext>
            </a:extLst>
          </p:cNvPr>
          <p:cNvSpPr txBox="1">
            <a:spLocks/>
          </p:cNvSpPr>
          <p:nvPr/>
        </p:nvSpPr>
        <p:spPr>
          <a:xfrm>
            <a:off x="304800" y="86192"/>
            <a:ext cx="8749990" cy="596750"/>
          </a:xfrm>
          <a:prstGeom prst="rect">
            <a:avLst/>
          </a:prstGeom>
        </p:spPr>
        <p:txBody>
          <a:bodyPr vert="horz" lIns="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Top End: </a:t>
            </a:r>
            <a:r>
              <a:rPr lang="en-US" dirty="0">
                <a:solidFill>
                  <a:srgbClr val="FF0000"/>
                </a:solidFill>
              </a:rPr>
              <a:t>Mega Firms</a:t>
            </a:r>
            <a:r>
              <a:rPr lang="en-US" dirty="0"/>
              <a:t>, Top Employee Earnings since 1981</a:t>
            </a:r>
          </a:p>
        </p:txBody>
      </p:sp>
    </p:spTree>
    <p:extLst>
      <p:ext uri="{BB962C8B-B14F-4D97-AF65-F5344CB8AC3E}">
        <p14:creationId xmlns:p14="http://schemas.microsoft.com/office/powerpoint/2010/main" val="28506330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980" y="619276"/>
            <a:ext cx="8810171" cy="6229199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04800" y="74256"/>
            <a:ext cx="8980227" cy="892175"/>
          </a:xfrm>
          <a:prstGeom prst="rect">
            <a:avLst/>
          </a:prstGeom>
        </p:spPr>
        <p:txBody>
          <a:bodyPr vert="horz" lIns="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u="sng" dirty="0"/>
              <a:t>Top end</a:t>
            </a:r>
            <a:r>
              <a:rPr lang="en-US" dirty="0"/>
              <a:t>: much of this likely stock grants &amp; options</a:t>
            </a:r>
          </a:p>
        </p:txBody>
      </p:sp>
    </p:spTree>
    <p:extLst>
      <p:ext uri="{BB962C8B-B14F-4D97-AF65-F5344CB8AC3E}">
        <p14:creationId xmlns:p14="http://schemas.microsoft.com/office/powerpoint/2010/main" val="20115187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91C28CBD-30E8-F44F-9175-50DA8EF5F86E}"/>
              </a:ext>
            </a:extLst>
          </p:cNvPr>
          <p:cNvSpPr txBox="1">
            <a:spLocks/>
          </p:cNvSpPr>
          <p:nvPr/>
        </p:nvSpPr>
        <p:spPr>
          <a:xfrm>
            <a:off x="304800" y="86192"/>
            <a:ext cx="8749990" cy="903778"/>
          </a:xfrm>
          <a:prstGeom prst="rect">
            <a:avLst/>
          </a:prstGeom>
        </p:spPr>
        <p:txBody>
          <a:bodyPr vert="horz" lIns="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How Important is Rising CEO Pay for Rising Inequality?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9A79FD0-8621-EB4E-B6DA-42DC6469A7C1}"/>
              </a:ext>
            </a:extLst>
          </p:cNvPr>
          <p:cNvSpPr txBox="1"/>
          <p:nvPr/>
        </p:nvSpPr>
        <p:spPr>
          <a:xfrm>
            <a:off x="423193" y="1194010"/>
            <a:ext cx="8509210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sz="2400" dirty="0"/>
              <a:t>For rise in overall inequality: No</a:t>
            </a:r>
          </a:p>
          <a:p>
            <a:pPr marL="285750" indent="-285750">
              <a:buFont typeface="Wingdings" pitchFamily="2" charset="2"/>
              <a:buChar char="§"/>
            </a:pPr>
            <a:endParaRPr lang="en-US" dirty="0"/>
          </a:p>
          <a:p>
            <a:pPr marL="285750" indent="-285750">
              <a:buFont typeface="Wingdings" pitchFamily="2" charset="2"/>
              <a:buChar char="§"/>
            </a:pPr>
            <a:endParaRPr lang="en-US" dirty="0"/>
          </a:p>
          <a:p>
            <a:pPr marL="285750" indent="-285750">
              <a:buFont typeface="Wingdings" pitchFamily="2" charset="2"/>
              <a:buChar char="§"/>
            </a:pPr>
            <a:endParaRPr lang="en-US" dirty="0"/>
          </a:p>
          <a:p>
            <a:pPr marL="285750" indent="-285750">
              <a:buFont typeface="Wingdings" pitchFamily="2" charset="2"/>
              <a:buChar char="§"/>
            </a:pPr>
            <a:endParaRPr lang="en-US" dirty="0"/>
          </a:p>
          <a:p>
            <a:pPr marL="285750" indent="-285750">
              <a:buFont typeface="Wingdings" pitchFamily="2" charset="2"/>
              <a:buChar char="§"/>
            </a:pPr>
            <a:endParaRPr lang="en-US" dirty="0"/>
          </a:p>
          <a:p>
            <a:pPr marL="285750" indent="-285750">
              <a:buFont typeface="Wingdings" pitchFamily="2" charset="2"/>
              <a:buChar char="§"/>
            </a:pPr>
            <a:endParaRPr lang="en-US" dirty="0"/>
          </a:p>
          <a:p>
            <a:pPr marL="285750" indent="-285750">
              <a:buFont typeface="Wingdings" pitchFamily="2" charset="2"/>
              <a:buChar char="§"/>
            </a:pPr>
            <a:endParaRPr lang="en-US" dirty="0"/>
          </a:p>
          <a:p>
            <a:pPr marL="285750" indent="-285750">
              <a:buFont typeface="Wingdings" pitchFamily="2" charset="2"/>
              <a:buChar char="§"/>
            </a:pPr>
            <a:endParaRPr lang="en-US" dirty="0"/>
          </a:p>
          <a:p>
            <a:pPr marL="285750" indent="-285750">
              <a:buFont typeface="Wingdings" pitchFamily="2" charset="2"/>
              <a:buChar char="§"/>
            </a:pPr>
            <a:endParaRPr lang="en-US" dirty="0"/>
          </a:p>
          <a:p>
            <a:pPr marL="285750" indent="-285750">
              <a:buFont typeface="Wingdings" pitchFamily="2" charset="2"/>
              <a:buChar char="§"/>
            </a:pPr>
            <a:endParaRPr lang="en-US" dirty="0"/>
          </a:p>
          <a:p>
            <a:pPr marL="285750" indent="-285750">
              <a:buFont typeface="Wingdings" pitchFamily="2" charset="2"/>
              <a:buChar char="§"/>
            </a:pPr>
            <a:endParaRPr lang="en-US" dirty="0"/>
          </a:p>
          <a:p>
            <a:pPr marL="285750" indent="-285750">
              <a:buFont typeface="Wingdings" pitchFamily="2" charset="2"/>
              <a:buChar char="§"/>
            </a:pPr>
            <a:endParaRPr lang="en-US" dirty="0"/>
          </a:p>
          <a:p>
            <a:pPr marL="285750" indent="-285750">
              <a:buFont typeface="Wingdings" pitchFamily="2" charset="2"/>
              <a:buChar char="§"/>
            </a:pPr>
            <a:endParaRPr lang="en-US" dirty="0"/>
          </a:p>
          <a:p>
            <a:pPr marL="285750" indent="-285750">
              <a:buFont typeface="Wingdings" pitchFamily="2" charset="2"/>
              <a:buChar char="§"/>
            </a:pPr>
            <a:r>
              <a:rPr lang="en-US" sz="2400" dirty="0"/>
              <a:t>For rise in within-group inequality: No</a:t>
            </a:r>
          </a:p>
          <a:p>
            <a:pPr marL="285750" indent="-285750">
              <a:buFont typeface="Wingdings" pitchFamily="2" charset="2"/>
              <a:buChar char="§"/>
            </a:pPr>
            <a:endParaRPr lang="en-US" dirty="0"/>
          </a:p>
          <a:p>
            <a:pPr marL="742950" lvl="1" indent="-285750">
              <a:buFont typeface="Wingdings" pitchFamily="2" charset="2"/>
              <a:buChar char="§"/>
            </a:pPr>
            <a:r>
              <a:rPr lang="en-US" sz="2200" dirty="0"/>
              <a:t>Even in mega-firms, top 50 employees explain 3% of the rise in within-group inequality </a:t>
            </a:r>
          </a:p>
          <a:p>
            <a:pPr marL="285750" indent="-285750">
              <a:buFont typeface="Wingdings" pitchFamily="2" charset="2"/>
              <a:buChar char="§"/>
            </a:pPr>
            <a:endParaRPr lang="en-US" dirty="0"/>
          </a:p>
          <a:p>
            <a:pPr marL="285750" indent="-285750">
              <a:buFont typeface="Wingdings" pitchFamily="2" charset="2"/>
              <a:buChar char="§"/>
            </a:pPr>
            <a:endParaRPr lang="en-US" dirty="0"/>
          </a:p>
          <a:p>
            <a:pPr marL="285750" indent="-285750">
              <a:buFont typeface="Wingdings" pitchFamily="2" charset="2"/>
              <a:buChar char="§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3335F5-C941-0040-91D1-4E391527CF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973" y="1716336"/>
            <a:ext cx="6527800" cy="328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152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83761"/>
            <a:ext cx="8447471" cy="892175"/>
          </a:xfrm>
        </p:spPr>
        <p:txBody>
          <a:bodyPr/>
          <a:lstStyle/>
          <a:p>
            <a:r>
              <a:rPr lang="en-US" u="sng" dirty="0">
                <a:solidFill>
                  <a:srgbClr val="FF0000"/>
                </a:solidFill>
              </a:rPr>
              <a:t>Bottom End</a:t>
            </a:r>
            <a:r>
              <a:rPr lang="en-US" dirty="0"/>
              <a:t>: part of this appears to be low-skill wage premium in largest firms is vanishing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284" y="1043120"/>
            <a:ext cx="7387503" cy="53703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388" y="6296552"/>
            <a:ext cx="909161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/>
              <a:t>Source: </a:t>
            </a:r>
            <a:r>
              <a:rPr lang="en-US" sz="1400" dirty="0"/>
              <a:t>CPS, which since 1987 includes firm size. Graph reports regression coefficients on firms size (&lt;100 excluded category) with controls for industry, education, demographics and region.</a:t>
            </a:r>
          </a:p>
        </p:txBody>
      </p:sp>
    </p:spTree>
    <p:extLst>
      <p:ext uri="{BB962C8B-B14F-4D97-AF65-F5344CB8AC3E}">
        <p14:creationId xmlns:p14="http://schemas.microsoft.com/office/powerpoint/2010/main" val="30355407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92" b="-2895"/>
          <a:stretch/>
        </p:blipFill>
        <p:spPr>
          <a:xfrm>
            <a:off x="72572" y="1031449"/>
            <a:ext cx="8945638" cy="5934075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304800" y="31750"/>
            <a:ext cx="8447471" cy="892175"/>
          </a:xfrm>
        </p:spPr>
        <p:txBody>
          <a:bodyPr/>
          <a:lstStyle/>
          <a:p>
            <a:r>
              <a:rPr lang="en-US" dirty="0"/>
              <a:t>In short, the large-firm pay premium – present since 1900 (e.g. Moore 1911) is disappearing</a:t>
            </a:r>
          </a:p>
        </p:txBody>
      </p:sp>
    </p:spTree>
    <p:extLst>
      <p:ext uri="{BB962C8B-B14F-4D97-AF65-F5344CB8AC3E}">
        <p14:creationId xmlns:p14="http://schemas.microsoft.com/office/powerpoint/2010/main" val="22745549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540353"/>
            <a:ext cx="9118744" cy="4860099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97005" y="0"/>
            <a:ext cx="8729281" cy="8921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The disappearing large-firm wage premium seems comes from a falling large-firm AKM fixed-effect – in words, large-firms no longer pay “extra”</a:t>
            </a:r>
          </a:p>
        </p:txBody>
      </p:sp>
    </p:spTree>
    <p:extLst>
      <p:ext uri="{BB962C8B-B14F-4D97-AF65-F5344CB8AC3E}">
        <p14:creationId xmlns:p14="http://schemas.microsoft.com/office/powerpoint/2010/main" val="3506583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52400" y="1160820"/>
            <a:ext cx="8839200" cy="5245100"/>
          </a:xfrm>
        </p:spPr>
        <p:txBody>
          <a:bodyPr/>
          <a:lstStyle/>
          <a:p>
            <a:pPr marL="457200" indent="-457200">
              <a:buFont typeface="+mj-lt"/>
              <a:buAutoNum type="arabicParenR"/>
            </a:pPr>
            <a:r>
              <a:rPr lang="en-US" dirty="0"/>
              <a:t>The SSA database</a:t>
            </a:r>
          </a:p>
          <a:p>
            <a:pPr marL="457200" indent="-457200">
              <a:buFont typeface="+mj-lt"/>
              <a:buAutoNum type="arabicParenR"/>
            </a:pPr>
            <a:endParaRPr lang="en-US" dirty="0"/>
          </a:p>
          <a:p>
            <a:pPr marL="457200" indent="-457200">
              <a:buFont typeface="+mj-lt"/>
              <a:buAutoNum type="arabicParenR"/>
            </a:pPr>
            <a:r>
              <a:rPr lang="en-US" dirty="0"/>
              <a:t>Non-parametric results on inequality</a:t>
            </a:r>
          </a:p>
          <a:p>
            <a:pPr marL="857250" lvl="1" indent="-457200">
              <a:buFont typeface="+mj-lt"/>
              <a:buAutoNum type="alphaUcPeriod"/>
            </a:pPr>
            <a:r>
              <a:rPr lang="en-US" dirty="0"/>
              <a:t>Basic result</a:t>
            </a:r>
          </a:p>
          <a:p>
            <a:pPr marL="857250" lvl="1" indent="-457200">
              <a:buFont typeface="+mj-lt"/>
              <a:buAutoNum type="alphaUcPeriod"/>
            </a:pPr>
            <a:r>
              <a:rPr lang="en-US" dirty="0"/>
              <a:t>Mega firms (10K+ employees) vs the rest</a:t>
            </a:r>
          </a:p>
          <a:p>
            <a:pPr marL="857250" lvl="1" indent="-457200">
              <a:buFont typeface="+mj-lt"/>
              <a:buAutoNum type="alphaUcPeriod"/>
            </a:pPr>
            <a:r>
              <a:rPr lang="en-US" dirty="0"/>
              <a:t>Robustness of the basic result</a:t>
            </a:r>
          </a:p>
          <a:p>
            <a:pPr marL="857250" lvl="1" indent="-457200">
              <a:buFont typeface="+mj-lt"/>
              <a:buAutoNum type="alphaUcPeriod"/>
            </a:pPr>
            <a:r>
              <a:rPr lang="en-US" dirty="0"/>
              <a:t>Top 0.5%</a:t>
            </a:r>
          </a:p>
          <a:p>
            <a:pPr marL="457200" indent="-457200">
              <a:buFont typeface="+mj-lt"/>
              <a:buAutoNum type="arabicParenR"/>
            </a:pPr>
            <a:endParaRPr lang="en-US" dirty="0"/>
          </a:p>
          <a:p>
            <a:pPr marL="457200" indent="-457200">
              <a:buFont typeface="+mj-lt"/>
              <a:buAutoNum type="arabicParenR"/>
            </a:pPr>
            <a:r>
              <a:rPr lang="en-US" dirty="0"/>
              <a:t>More formal econometric approach (AKM and CHK)</a:t>
            </a:r>
          </a:p>
          <a:p>
            <a:pPr marL="457200" indent="-457200">
              <a:buFont typeface="+mj-lt"/>
              <a:buAutoNum type="arabicParenR"/>
            </a:pPr>
            <a:endParaRPr lang="en-US" dirty="0"/>
          </a:p>
          <a:p>
            <a:pPr marL="457200" indent="-457200">
              <a:buFont typeface="+mj-lt"/>
              <a:buAutoNum type="arabicParenR"/>
            </a:pPr>
            <a:r>
              <a:rPr lang="en-US" dirty="0"/>
              <a:t>Why is this happening - the changing structure of firms</a:t>
            </a:r>
          </a:p>
        </p:txBody>
      </p:sp>
      <p:sp>
        <p:nvSpPr>
          <p:cNvPr id="4" name="Rectangle 3"/>
          <p:cNvSpPr/>
          <p:nvPr/>
        </p:nvSpPr>
        <p:spPr>
          <a:xfrm>
            <a:off x="121170" y="1062456"/>
            <a:ext cx="8782988" cy="706383"/>
          </a:xfrm>
          <a:prstGeom prst="rect">
            <a:avLst/>
          </a:prstGeom>
          <a:noFill/>
          <a:ln w="444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199" y="20638"/>
            <a:ext cx="9067801" cy="715962"/>
          </a:xfrm>
          <a:prstGeom prst="rect">
            <a:avLst/>
          </a:prstGeom>
        </p:spPr>
        <p:txBody>
          <a:bodyPr vert="horz" lIns="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3000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402387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414" y="166096"/>
            <a:ext cx="8447471" cy="892175"/>
          </a:xfrm>
        </p:spPr>
        <p:txBody>
          <a:bodyPr/>
          <a:lstStyle/>
          <a:p>
            <a:r>
              <a:rPr lang="en-US" dirty="0"/>
              <a:t>Conclusions</a:t>
            </a:r>
            <a:endParaRPr lang="en-US" b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3414" y="731640"/>
            <a:ext cx="9002752" cy="52451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2/3 rising inequality across firms – segregation and sorting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1/3 rising inequality within (large) firms – rising C-suite pay, collapsing low-skill pay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Not clear why – exciting research questions around changes in: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Firm organization (core competencies)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Outsourcing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Labor search (new technologies)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Unions and minimum wages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Healthcare and benefits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“Fairness” concerns</a:t>
            </a:r>
          </a:p>
          <a:p>
            <a:endParaRPr lang="en-US" dirty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26765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58633" y="2910607"/>
            <a:ext cx="8447471" cy="892175"/>
          </a:xfrm>
        </p:spPr>
        <p:txBody>
          <a:bodyPr/>
          <a:lstStyle/>
          <a:p>
            <a:r>
              <a:rPr lang="en-US" dirty="0"/>
              <a:t>BACK-UP</a:t>
            </a:r>
          </a:p>
        </p:txBody>
      </p:sp>
    </p:spTree>
    <p:extLst>
      <p:ext uri="{BB962C8B-B14F-4D97-AF65-F5344CB8AC3E}">
        <p14:creationId xmlns:p14="http://schemas.microsoft.com/office/powerpoint/2010/main" val="409331219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595" y="461962"/>
            <a:ext cx="8162925" cy="5934075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304800" y="8255"/>
            <a:ext cx="8972550" cy="892175"/>
          </a:xfrm>
        </p:spPr>
        <p:txBody>
          <a:bodyPr/>
          <a:lstStyle/>
          <a:p>
            <a:r>
              <a:rPr lang="en-US" dirty="0"/>
              <a:t>Zooming in on the top 0.5%</a:t>
            </a:r>
          </a:p>
        </p:txBody>
      </p:sp>
      <p:sp>
        <p:nvSpPr>
          <p:cNvPr id="3" name="Oval 2"/>
          <p:cNvSpPr/>
          <p:nvPr/>
        </p:nvSpPr>
        <p:spPr>
          <a:xfrm>
            <a:off x="4324467" y="1947080"/>
            <a:ext cx="4380931" cy="489954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184442" y="604008"/>
            <a:ext cx="909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+370%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184442" y="2638339"/>
            <a:ext cx="909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+125%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184442" y="2963114"/>
            <a:ext cx="892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+110%</a:t>
            </a:r>
          </a:p>
        </p:txBody>
      </p:sp>
    </p:spTree>
    <p:extLst>
      <p:ext uri="{BB962C8B-B14F-4D97-AF65-F5344CB8AC3E}">
        <p14:creationId xmlns:p14="http://schemas.microsoft.com/office/powerpoint/2010/main" val="265604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548" y="792219"/>
            <a:ext cx="6642916" cy="34384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368" y="3384438"/>
            <a:ext cx="6727276" cy="3473562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74994" y="245495"/>
            <a:ext cx="7826569" cy="536972"/>
          </a:xfrm>
          <a:prstGeom prst="rect">
            <a:avLst/>
          </a:prstGeom>
        </p:spPr>
        <p:txBody>
          <a:bodyPr vert="horz" lIns="0" tIns="34290" rIns="68580" bIns="3429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250" dirty="0"/>
              <a:t>Wage Changes from Job Mobility: 1980-86 vs. 2007-13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44053" y="1616618"/>
            <a:ext cx="1499947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i="1" dirty="0"/>
              <a:t>Firms ranked by wages of coworkers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0451" y="1049501"/>
            <a:ext cx="108860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1980-1986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0451" y="4215223"/>
            <a:ext cx="108860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2007-2013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97464" y="4187785"/>
            <a:ext cx="1499947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i="1" dirty="0"/>
              <a:t>Detrended from year and age effects</a:t>
            </a:r>
          </a:p>
        </p:txBody>
      </p:sp>
    </p:spTree>
    <p:extLst>
      <p:ext uri="{BB962C8B-B14F-4D97-AF65-F5344CB8AC3E}">
        <p14:creationId xmlns:p14="http://schemas.microsoft.com/office/powerpoint/2010/main" val="115716026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100" y="13535"/>
            <a:ext cx="9137651" cy="892175"/>
          </a:xfrm>
        </p:spPr>
        <p:txBody>
          <a:bodyPr/>
          <a:lstStyle/>
          <a:p>
            <a:r>
              <a:rPr lang="en-US" dirty="0"/>
              <a:t>Matches rising US occupational segregation</a:t>
            </a:r>
          </a:p>
        </p:txBody>
      </p:sp>
      <p:pic>
        <p:nvPicPr>
          <p:cNvPr id="10" name="Picture 9" descr="cpsc0089_indocchhi_median_withskips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41" y="949290"/>
            <a:ext cx="6301319" cy="488626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103856" y="1794221"/>
            <a:ext cx="2960016" cy="280076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200" b="1" dirty="0"/>
              <a:t>Notes</a:t>
            </a:r>
            <a:r>
              <a:rPr lang="en-US" sz="2200" dirty="0"/>
              <a:t>: CPS, industry median occupational Herfindahl-Hirschman index at 3 digit occupation level, spliced across breaks in occupational coding classification</a:t>
            </a:r>
          </a:p>
        </p:txBody>
      </p:sp>
    </p:spTree>
    <p:extLst>
      <p:ext uri="{BB962C8B-B14F-4D97-AF65-F5344CB8AC3E}">
        <p14:creationId xmlns:p14="http://schemas.microsoft.com/office/powerpoint/2010/main" val="250593645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0322" y="360281"/>
            <a:ext cx="4492784" cy="32660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10322" y="3136900"/>
            <a:ext cx="4492784" cy="31453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004" y="360281"/>
            <a:ext cx="4492784" cy="3266048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52004" y="6318050"/>
            <a:ext cx="8929078" cy="661238"/>
          </a:xfrm>
          <a:prstGeom prst="rect">
            <a:avLst/>
          </a:prstGeom>
          <a:solidFill>
            <a:schemeClr val="bg1"/>
          </a:solidFill>
        </p:spPr>
        <p:txBody>
          <a:bodyPr vert="horz" lIns="0" tIns="34290" rIns="68580" bIns="3429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just"/>
            <a:r>
              <a:rPr lang="en-US" sz="900" dirty="0"/>
              <a:t>Note: </a:t>
            </a:r>
            <a:r>
              <a:rPr lang="en-US" sz="900" b="0" dirty="0"/>
              <a:t>The figure shows the change in earnings for each percentile for individual (blue line with ♦ symbols), their firms (red line with ● symbols) and for individual relative to their firms (green line with ■ symbols). The data sample is all employees earning above the minimum wage full time for 6.5 weeks ($1,885 in 2013), 13 weeks ($3,770), 26 weeks ($7,540), and 52 weeks ($15,080), and all firms with 20+ employees. Firms in the government and educational sector have been dropped. </a:t>
            </a:r>
            <a:endParaRPr lang="en-US" sz="9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004" y="3016168"/>
            <a:ext cx="4492784" cy="326604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24017" y="1049901"/>
            <a:ext cx="21420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13 Weeks ($4k)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03010" y="1049901"/>
            <a:ext cx="20415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6.5 Weeks ($2k)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24344" y="3662555"/>
            <a:ext cx="19548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26 Weeks ($8k)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62762" y="3662555"/>
            <a:ext cx="19733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52 Weeks ($15k)</a:t>
            </a: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04800" y="6604"/>
            <a:ext cx="8839200" cy="892175"/>
          </a:xfrm>
        </p:spPr>
        <p:txBody>
          <a:bodyPr/>
          <a:lstStyle/>
          <a:p>
            <a:r>
              <a:rPr lang="en-US" dirty="0"/>
              <a:t>Similar for different minimum earnings cut-offs</a:t>
            </a:r>
          </a:p>
        </p:txBody>
      </p:sp>
    </p:spTree>
    <p:extLst>
      <p:ext uri="{BB962C8B-B14F-4D97-AF65-F5344CB8AC3E}">
        <p14:creationId xmlns:p14="http://schemas.microsoft.com/office/powerpoint/2010/main" val="117412379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537" y="680071"/>
            <a:ext cx="8162925" cy="59340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36855"/>
            <a:ext cx="8839200" cy="892175"/>
          </a:xfrm>
        </p:spPr>
        <p:txBody>
          <a:bodyPr/>
          <a:lstStyle/>
          <a:p>
            <a:r>
              <a:rPr lang="en-US" dirty="0"/>
              <a:t>No evidence from CPS in shifting hours over time</a:t>
            </a:r>
          </a:p>
        </p:txBody>
      </p:sp>
    </p:spTree>
    <p:extLst>
      <p:ext uri="{BB962C8B-B14F-4D97-AF65-F5344CB8AC3E}">
        <p14:creationId xmlns:p14="http://schemas.microsoft.com/office/powerpoint/2010/main" val="217374409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No evidence in CPS of offsetting hours changes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466" y="770255"/>
            <a:ext cx="8162925" cy="593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97956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010" y="1125930"/>
            <a:ext cx="8989980" cy="4980214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57149" y="124584"/>
            <a:ext cx="9232324" cy="652431"/>
          </a:xfrm>
          <a:prstGeom prst="rect">
            <a:avLst/>
          </a:prstGeom>
        </p:spPr>
        <p:txBody>
          <a:bodyPr vert="horz" lIns="0" tIns="34290" rIns="68580" bIns="3429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250" dirty="0"/>
              <a:t>Self employment income – about 3.3% of total (all employees, probably less for those in 20+ person firms) but 16% of returns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7010" y="6205569"/>
            <a:ext cx="9232324" cy="652431"/>
          </a:xfrm>
          <a:prstGeom prst="rect">
            <a:avLst/>
          </a:prstGeom>
        </p:spPr>
        <p:txBody>
          <a:bodyPr vert="horz" lIns="0" tIns="34290" rIns="68580" bIns="3429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1600" dirty="0"/>
              <a:t>IRS Statistics of income</a:t>
            </a:r>
          </a:p>
        </p:txBody>
      </p:sp>
    </p:spTree>
    <p:extLst>
      <p:ext uri="{BB962C8B-B14F-4D97-AF65-F5344CB8AC3E}">
        <p14:creationId xmlns:p14="http://schemas.microsoft.com/office/powerpoint/2010/main" val="167990193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661" y="657114"/>
            <a:ext cx="7572849" cy="5543772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04800" y="74256"/>
            <a:ext cx="8980227" cy="892175"/>
          </a:xfrm>
          <a:prstGeom prst="rect">
            <a:avLst/>
          </a:prstGeom>
        </p:spPr>
        <p:txBody>
          <a:bodyPr vert="horz" lIns="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Rising stock-option share of pay</a:t>
            </a:r>
          </a:p>
        </p:txBody>
      </p:sp>
    </p:spTree>
    <p:extLst>
      <p:ext uri="{BB962C8B-B14F-4D97-AF65-F5344CB8AC3E}">
        <p14:creationId xmlns:p14="http://schemas.microsoft.com/office/powerpoint/2010/main" val="3321442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Data: SSA Master Earnings File (MEF)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024572"/>
            <a:ext cx="8839200" cy="5245100"/>
          </a:xfrm>
        </p:spPr>
        <p:txBody>
          <a:bodyPr/>
          <a:lstStyle/>
          <a:p>
            <a:r>
              <a:rPr lang="en-US" dirty="0"/>
              <a:t>Universe of all W-2s from 1978 to 2013</a:t>
            </a:r>
          </a:p>
          <a:p>
            <a:endParaRPr lang="en-US" dirty="0"/>
          </a:p>
          <a:p>
            <a:r>
              <a:rPr lang="en-US" b="1" dirty="0">
                <a:solidFill>
                  <a:srgbClr val="002060"/>
                </a:solidFill>
              </a:rPr>
              <a:t>For each job</a:t>
            </a:r>
            <a:r>
              <a:rPr lang="en-US" dirty="0"/>
              <a:t>: SSN, EIN and total compensation:</a:t>
            </a:r>
          </a:p>
          <a:p>
            <a:r>
              <a:rPr lang="en-US" sz="2200" i="1" u="sng" dirty="0"/>
              <a:t>“Total compensation includes</a:t>
            </a:r>
            <a:r>
              <a:rPr lang="en-US" sz="2200" i="1" dirty="0"/>
              <a:t>: wages, salaries, tips, restricted stock grants, exercised stock options, severance payments, &amp; all other types of income considered remuneration for labor services by the IRS.”</a:t>
            </a:r>
          </a:p>
          <a:p>
            <a:endParaRPr lang="en-US" i="1" dirty="0"/>
          </a:p>
          <a:p>
            <a:r>
              <a:rPr lang="en-US" b="1" dirty="0">
                <a:solidFill>
                  <a:srgbClr val="003300"/>
                </a:solidFill>
              </a:rPr>
              <a:t>For each SSN</a:t>
            </a:r>
            <a:r>
              <a:rPr lang="en-US" dirty="0"/>
              <a:t>: age, sex, place of birth, date of death</a:t>
            </a:r>
          </a:p>
          <a:p>
            <a:endParaRPr lang="en-US" dirty="0"/>
          </a:p>
          <a:p>
            <a:r>
              <a:rPr lang="en-US" b="1" dirty="0">
                <a:solidFill>
                  <a:srgbClr val="C00000"/>
                </a:solidFill>
              </a:rPr>
              <a:t>For each EIN</a:t>
            </a:r>
            <a:r>
              <a:rPr lang="en-US" dirty="0"/>
              <a:t>: 4-digit SIC (industry) code, location</a:t>
            </a:r>
          </a:p>
          <a:p>
            <a:endParaRPr lang="en-US" dirty="0"/>
          </a:p>
          <a:p>
            <a:r>
              <a:rPr lang="en-US" dirty="0"/>
              <a:t>No top-coding, no survey response error, every firm &amp; employee</a:t>
            </a:r>
          </a:p>
        </p:txBody>
      </p:sp>
    </p:spTree>
    <p:extLst>
      <p:ext uri="{BB962C8B-B14F-4D97-AF65-F5344CB8AC3E}">
        <p14:creationId xmlns:p14="http://schemas.microsoft.com/office/powerpoint/2010/main" val="3653021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306" y="67754"/>
            <a:ext cx="8894186" cy="892175"/>
          </a:xfrm>
        </p:spPr>
        <p:txBody>
          <a:bodyPr/>
          <a:lstStyle/>
          <a:p>
            <a:r>
              <a:rPr lang="en-US" dirty="0"/>
              <a:t>As job churn (SSN-EIN match change) is flat/falling, increased segregation from more targeted moves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594" y="1050387"/>
            <a:ext cx="8051304" cy="5846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61438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2908" y="881624"/>
            <a:ext cx="8094383" cy="591804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04800" y="-10546"/>
            <a:ext cx="8939868" cy="892175"/>
          </a:xfrm>
          <a:prstGeom prst="rect">
            <a:avLst/>
          </a:prstGeom>
        </p:spPr>
        <p:txBody>
          <a:bodyPr vert="horz" lIns="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Similar for plants &amp; firms (Census LBD 1976-2011)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62152" y="950121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Across plants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462152" y="2034477"/>
            <a:ext cx="2062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Across firms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462152" y="4151747"/>
            <a:ext cx="2062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516F55"/>
                </a:solidFill>
              </a:rPr>
              <a:t>Across plants within firms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88180" y="512297"/>
            <a:ext cx="8173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Change in the variance of the log wages since 1980: </a:t>
            </a:r>
            <a:r>
              <a:rPr lang="en-US" b="1" u="sng" dirty="0">
                <a:solidFill>
                  <a:srgbClr val="C00000"/>
                </a:solidFill>
              </a:rPr>
              <a:t>10k+ employee firms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-14289" y="6308772"/>
            <a:ext cx="9258957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Source: Census LBD (all sectors excluding public and education), firms with 10,000+ employees. Results weighted by employment numbers at each plant </a:t>
            </a:r>
          </a:p>
        </p:txBody>
      </p:sp>
    </p:spTree>
    <p:extLst>
      <p:ext uri="{BB962C8B-B14F-4D97-AF65-F5344CB8AC3E}">
        <p14:creationId xmlns:p14="http://schemas.microsoft.com/office/powerpoint/2010/main" val="331979714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617158"/>
            <a:ext cx="8162925" cy="59340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71070"/>
            <a:ext cx="8447471" cy="892175"/>
          </a:xfrm>
        </p:spPr>
        <p:txBody>
          <a:bodyPr/>
          <a:lstStyle/>
          <a:p>
            <a:r>
              <a:rPr lang="en-US" dirty="0"/>
              <a:t>Within county (i.e. removing county average)</a:t>
            </a:r>
          </a:p>
        </p:txBody>
      </p:sp>
    </p:spTree>
    <p:extLst>
      <p:ext uri="{BB962C8B-B14F-4D97-AF65-F5344CB8AC3E}">
        <p14:creationId xmlns:p14="http://schemas.microsoft.com/office/powerpoint/2010/main" val="238207294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419" y="401935"/>
            <a:ext cx="8655059" cy="603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6859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36855"/>
            <a:ext cx="8674100" cy="892175"/>
          </a:xfrm>
        </p:spPr>
        <p:txBody>
          <a:bodyPr/>
          <a:lstStyle/>
          <a:p>
            <a:r>
              <a:rPr lang="en-US" dirty="0"/>
              <a:t>Our core sample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129030"/>
            <a:ext cx="8839200" cy="5245100"/>
          </a:xfrm>
        </p:spPr>
        <p:txBody>
          <a:bodyPr/>
          <a:lstStyle/>
          <a:p>
            <a:pPr marL="342900" indent="-342900">
              <a:buFont typeface="Wingdings" pitchFamily="2" charset="2"/>
              <a:buChar char="§"/>
            </a:pPr>
            <a:r>
              <a:rPr lang="en-US" dirty="0"/>
              <a:t>Firms with 20+ employees (to get within firm inequality) and workers at those firms. Exclude government &amp; education sector.</a:t>
            </a:r>
          </a:p>
          <a:p>
            <a:pPr marL="342900" indent="-342900">
              <a:buFont typeface="Wingdings" pitchFamily="2" charset="2"/>
              <a:buChar char="§"/>
            </a:pPr>
            <a:endParaRPr lang="en-US" dirty="0"/>
          </a:p>
          <a:p>
            <a:pPr marL="342900" indent="-342900">
              <a:buFont typeface="Wingdings" pitchFamily="2" charset="2"/>
              <a:buChar char="§"/>
            </a:pPr>
            <a:r>
              <a:rPr lang="en-US" dirty="0"/>
              <a:t>This sample covers </a:t>
            </a:r>
            <a:r>
              <a:rPr lang="en-US" dirty="0">
                <a:solidFill>
                  <a:srgbClr val="00B050"/>
                </a:solidFill>
              </a:rPr>
              <a:t>1.1m firms</a:t>
            </a:r>
            <a:r>
              <a:rPr lang="en-US" dirty="0"/>
              <a:t> (18% of total), </a:t>
            </a:r>
            <a:r>
              <a:rPr lang="en-US" dirty="0">
                <a:solidFill>
                  <a:srgbClr val="C00000"/>
                </a:solidFill>
              </a:rPr>
              <a:t>103 million workers</a:t>
            </a:r>
            <a:r>
              <a:rPr lang="en-US" dirty="0"/>
              <a:t> (73% of total) and </a:t>
            </a:r>
            <a:r>
              <a:rPr lang="en-US" dirty="0">
                <a:solidFill>
                  <a:srgbClr val="002060"/>
                </a:solidFill>
              </a:rPr>
              <a:t>$5.4tn</a:t>
            </a:r>
            <a:r>
              <a:rPr lang="en-US" dirty="0"/>
              <a:t> in earnings (80% of total).</a:t>
            </a:r>
          </a:p>
          <a:p>
            <a:pPr marL="342900" indent="-342900">
              <a:buFont typeface="Wingdings" pitchFamily="2" charset="2"/>
              <a:buChar char="§"/>
            </a:pPr>
            <a:endParaRPr lang="en-US" dirty="0"/>
          </a:p>
          <a:p>
            <a:pPr marL="342900" indent="-342900">
              <a:buFont typeface="Wingdings" pitchFamily="2" charset="2"/>
              <a:buChar char="§"/>
            </a:pPr>
            <a:r>
              <a:rPr lang="en-US" dirty="0"/>
              <a:t>Results robust to including smaller firms weighted by size</a:t>
            </a:r>
          </a:p>
        </p:txBody>
      </p:sp>
    </p:spTree>
    <p:extLst>
      <p:ext uri="{BB962C8B-B14F-4D97-AF65-F5344CB8AC3E}">
        <p14:creationId xmlns:p14="http://schemas.microsoft.com/office/powerpoint/2010/main" val="251310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52400" y="1160820"/>
            <a:ext cx="8839200" cy="5245100"/>
          </a:xfrm>
        </p:spPr>
        <p:txBody>
          <a:bodyPr/>
          <a:lstStyle/>
          <a:p>
            <a:pPr marL="457200" indent="-457200">
              <a:buFont typeface="+mj-lt"/>
              <a:buAutoNum type="arabicParenR"/>
            </a:pPr>
            <a:r>
              <a:rPr lang="en-US" dirty="0"/>
              <a:t>The SSA database</a:t>
            </a:r>
          </a:p>
          <a:p>
            <a:pPr marL="457200" indent="-457200">
              <a:buFont typeface="+mj-lt"/>
              <a:buAutoNum type="arabicParenR"/>
            </a:pPr>
            <a:endParaRPr lang="en-US" dirty="0"/>
          </a:p>
          <a:p>
            <a:pPr marL="457200" indent="-457200">
              <a:buFont typeface="+mj-lt"/>
              <a:buAutoNum type="arabicParenR"/>
            </a:pPr>
            <a:r>
              <a:rPr lang="en-US" b="1" dirty="0"/>
              <a:t>Non-parametric results on inequality</a:t>
            </a:r>
          </a:p>
          <a:p>
            <a:pPr marL="857250" lvl="1" indent="-457200">
              <a:buFont typeface="+mj-lt"/>
              <a:buAutoNum type="alphaUcPeriod"/>
            </a:pPr>
            <a:r>
              <a:rPr lang="en-US" b="1" dirty="0"/>
              <a:t>Basic result</a:t>
            </a:r>
          </a:p>
          <a:p>
            <a:pPr marL="857250" lvl="1" indent="-457200">
              <a:buFont typeface="+mj-lt"/>
              <a:buAutoNum type="alphaUcPeriod"/>
            </a:pPr>
            <a:r>
              <a:rPr lang="en-US" dirty="0"/>
              <a:t>Firm size (Mega firms (≥10k employees) and the rest)</a:t>
            </a:r>
          </a:p>
          <a:p>
            <a:pPr marL="857250" lvl="1" indent="-457200">
              <a:buFont typeface="+mj-lt"/>
              <a:buAutoNum type="alphaUcPeriod"/>
            </a:pPr>
            <a:r>
              <a:rPr lang="en-US" dirty="0"/>
              <a:t>Robustness of the basic result</a:t>
            </a:r>
          </a:p>
          <a:p>
            <a:pPr marL="857250" lvl="1" indent="-457200">
              <a:buFont typeface="+mj-lt"/>
              <a:buAutoNum type="alphaUcPeriod"/>
            </a:pPr>
            <a:r>
              <a:rPr lang="en-US" dirty="0"/>
              <a:t>Top 0.5%</a:t>
            </a:r>
          </a:p>
          <a:p>
            <a:pPr marL="457200" indent="-457200">
              <a:buFont typeface="+mj-lt"/>
              <a:buAutoNum type="arabicParenR"/>
            </a:pPr>
            <a:endParaRPr lang="en-US" dirty="0"/>
          </a:p>
          <a:p>
            <a:pPr marL="457200" indent="-457200">
              <a:buFont typeface="+mj-lt"/>
              <a:buAutoNum type="arabicParenR"/>
            </a:pPr>
            <a:r>
              <a:rPr lang="en-US" dirty="0"/>
              <a:t>More formal econometric approach (AKM and CHK)</a:t>
            </a:r>
          </a:p>
          <a:p>
            <a:pPr marL="457200" indent="-457200">
              <a:buFont typeface="+mj-lt"/>
              <a:buAutoNum type="arabicParenR"/>
            </a:pPr>
            <a:endParaRPr lang="en-US" dirty="0"/>
          </a:p>
          <a:p>
            <a:pPr marL="457200" indent="-457200">
              <a:buFont typeface="+mj-lt"/>
              <a:buAutoNum type="arabicParenR"/>
            </a:pPr>
            <a:r>
              <a:rPr lang="en-US" dirty="0"/>
              <a:t>Why is this happening - the changing structure of firms</a:t>
            </a:r>
          </a:p>
        </p:txBody>
      </p:sp>
      <p:sp>
        <p:nvSpPr>
          <p:cNvPr id="4" name="Rectangle 3"/>
          <p:cNvSpPr/>
          <p:nvPr/>
        </p:nvSpPr>
        <p:spPr>
          <a:xfrm>
            <a:off x="48225" y="2074292"/>
            <a:ext cx="8943375" cy="903369"/>
          </a:xfrm>
          <a:prstGeom prst="rect">
            <a:avLst/>
          </a:prstGeom>
          <a:noFill/>
          <a:ln w="444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199" y="20638"/>
            <a:ext cx="9067801" cy="715962"/>
          </a:xfrm>
          <a:prstGeom prst="rect">
            <a:avLst/>
          </a:prstGeom>
        </p:spPr>
        <p:txBody>
          <a:bodyPr vert="horz" lIns="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3000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9690366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Income data is multi dimensional so various ways of showing a time trend in inequality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Decomposition of variance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Percentiles over time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Change by initial percentile</a:t>
            </a:r>
          </a:p>
          <a:p>
            <a:pPr marL="342900" indent="-342900">
              <a:buFontTx/>
              <a:buChar char="-"/>
            </a:pPr>
            <a:endParaRPr lang="en-US" dirty="0"/>
          </a:p>
          <a:p>
            <a:pPr marL="342900" indent="-342900">
              <a:buFontTx/>
              <a:buChar char="-"/>
            </a:pPr>
            <a:endParaRPr lang="en-US" dirty="0"/>
          </a:p>
          <a:p>
            <a:r>
              <a:rPr lang="en-US" dirty="0"/>
              <a:t>I will show each in turn, all with the same message that the majority of the increase in inequality is between firms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6034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Income data is multi dimensional so various ways of showing a time trend in inequality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b="1" dirty="0"/>
              <a:t>Decomposition of variance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Percentiles over time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Change by initial percentile</a:t>
            </a:r>
          </a:p>
          <a:p>
            <a:pPr marL="342900" indent="-342900">
              <a:buFontTx/>
              <a:buChar char="-"/>
            </a:pPr>
            <a:endParaRPr lang="en-US" dirty="0"/>
          </a:p>
          <a:p>
            <a:pPr marL="342900" indent="-342900">
              <a:buFontTx/>
              <a:buChar char="-"/>
            </a:pPr>
            <a:endParaRPr lang="en-US" dirty="0"/>
          </a:p>
          <a:p>
            <a:r>
              <a:rPr lang="en-US" dirty="0"/>
              <a:t>I will show each in turn, all with the same message that the majority of the increase in inequality is between firms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242192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57456</TotalTime>
  <Words>2216</Words>
  <Application>Microsoft Macintosh PowerPoint</Application>
  <PresentationFormat>On-screen Show (4:3)</PresentationFormat>
  <Paragraphs>328</Paragraphs>
  <Slides>53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0" baseType="lpstr">
      <vt:lpstr>Arial</vt:lpstr>
      <vt:lpstr>Calibri</vt:lpstr>
      <vt:lpstr>Courier New</vt:lpstr>
      <vt:lpstr>Symbol</vt:lpstr>
      <vt:lpstr>Wingdings</vt:lpstr>
      <vt:lpstr>Blank</vt:lpstr>
      <vt:lpstr>Equation</vt:lpstr>
      <vt:lpstr>  Firming Up Inequality      Jae Song     David Price     Fatih Guvenen      Nicholas Bloom     Till von Wachter      September 28, 2018    Individuals, Institutions, and Inequality Conference    OIGI , FRB Minneapolis      </vt:lpstr>
      <vt:lpstr>PowerPoint Presentation</vt:lpstr>
      <vt:lpstr>Research builds on prior findings of an important role for firms in rising inequality</vt:lpstr>
      <vt:lpstr>PowerPoint Presentation</vt:lpstr>
      <vt:lpstr>Data: SSA Master Earnings File (MEF)</vt:lpstr>
      <vt:lpstr>Our core sample</vt:lpstr>
      <vt:lpstr>PowerPoint Presentation</vt:lpstr>
      <vt:lpstr>Income data is multi dimensional so various ways of showing a time trend in inequality</vt:lpstr>
      <vt:lpstr>Income data is multi dimensional so various ways of showing a time trend in inequality</vt:lpstr>
      <vt:lpstr>1. Decomposition of Variance</vt:lpstr>
      <vt:lpstr>Decomposition of Variance – about 2/3 of increase is between firms</vt:lpstr>
      <vt:lpstr>PowerPoint Presentation</vt:lpstr>
      <vt:lpstr>Decomposition of Variance: Firms with 20-10,000 Empl. </vt:lpstr>
      <vt:lpstr>Decomposition of Variance: Mega Firms (10,000+ Empl.)</vt:lpstr>
      <vt:lpstr>Income data is multi dimensional so various ways of showing a time trend in inequality</vt:lpstr>
      <vt:lpstr>2. Percentiles over time: the classic inequality figure</vt:lpstr>
      <vt:lpstr>Now with average firm earnings for each individual</vt:lpstr>
      <vt:lpstr>Now with individual/(average firm) earnings</vt:lpstr>
      <vt:lpstr>3. Changes in All Percentiles: 1981-2013</vt:lpstr>
      <vt:lpstr>3. Changes in All Percentiles: 1981-2013</vt:lpstr>
      <vt:lpstr>3. Changes in All Percentiles: 1981-2013</vt:lpstr>
      <vt:lpstr>Robustness: different sub-groups look similar</vt:lpstr>
      <vt:lpstr>PowerPoint Presentation</vt:lpstr>
      <vt:lpstr>Zooming in on the top 0.5%</vt:lpstr>
      <vt:lpstr>PowerPoint Presentation</vt:lpstr>
      <vt:lpstr>Analysis with the Abowd, Kramarz and Margolis (1999) and Card, Henning and Kline (2013) Model</vt:lpstr>
      <vt:lpstr>Identification of Model </vt:lpstr>
      <vt:lpstr>Decompositions of Variance in Earnings</vt:lpstr>
      <vt:lpstr>PowerPoint Presentation</vt:lpstr>
      <vt:lpstr>PowerPoint Presentation</vt:lpstr>
      <vt:lpstr>Matches rising occupational, educational, skill and racial segregation in firms</vt:lpstr>
      <vt:lpstr>Rising within-firm inequality has occurred almost entirely within Mega firms </vt:lpstr>
      <vt:lpstr>Top End: Firms 100 ≤ Empl.&lt; 1K, Top Employee Earnings since 1981</vt:lpstr>
      <vt:lpstr>PowerPoint Presentation</vt:lpstr>
      <vt:lpstr>PowerPoint Presentation</vt:lpstr>
      <vt:lpstr>PowerPoint Presentation</vt:lpstr>
      <vt:lpstr>Bottom End: part of this appears to be low-skill wage premium in largest firms is vanishing</vt:lpstr>
      <vt:lpstr>In short, the large-firm pay premium – present since 1900 (e.g. Moore 1911) is disappearing</vt:lpstr>
      <vt:lpstr>PowerPoint Presentation</vt:lpstr>
      <vt:lpstr>Conclusions</vt:lpstr>
      <vt:lpstr>BACK-UP</vt:lpstr>
      <vt:lpstr>Zooming in on the top 0.5%</vt:lpstr>
      <vt:lpstr>PowerPoint Presentation</vt:lpstr>
      <vt:lpstr>Matches rising US occupational segregation</vt:lpstr>
      <vt:lpstr>Similar for different minimum earnings cut-offs</vt:lpstr>
      <vt:lpstr>No evidence from CPS in shifting hours over time</vt:lpstr>
      <vt:lpstr>No evidence in CPS of offsetting hours changes </vt:lpstr>
      <vt:lpstr>PowerPoint Presentation</vt:lpstr>
      <vt:lpstr>PowerPoint Presentation</vt:lpstr>
      <vt:lpstr>As job churn (SSN-EIN match change) is flat/falling, increased segregation from more targeted moves</vt:lpstr>
      <vt:lpstr>PowerPoint Presentation</vt:lpstr>
      <vt:lpstr>Within county (i.e. removing county average)</vt:lpstr>
      <vt:lpstr>PowerPoint Presentation</vt:lpstr>
    </vt:vector>
  </TitlesOfParts>
  <Company>Microsoft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Measuring Economic Policy Uncertainty  Scott Baker (Stanford) Nick Bloom (Stanford &amp; NBER) Steve Davis (Chicago &amp; NBER)  Hoover Institution, Friday December 2nd 2011</dc:title>
  <dc:creator>nick bloom</dc:creator>
  <cp:lastModifiedBy>Microsoft Office User</cp:lastModifiedBy>
  <cp:revision>2798</cp:revision>
  <cp:lastPrinted>2016-03-25T03:58:23Z</cp:lastPrinted>
  <dcterms:created xsi:type="dcterms:W3CDTF">2011-11-26T04:41:01Z</dcterms:created>
  <dcterms:modified xsi:type="dcterms:W3CDTF">2018-09-28T02:48:40Z</dcterms:modified>
</cp:coreProperties>
</file>